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3"/>
  </p:notesMasterIdLst>
  <p:sldIdLst>
    <p:sldId id="257" r:id="rId2"/>
    <p:sldId id="270" r:id="rId3"/>
    <p:sldId id="258" r:id="rId4"/>
    <p:sldId id="259" r:id="rId5"/>
    <p:sldId id="272" r:id="rId6"/>
    <p:sldId id="260" r:id="rId7"/>
    <p:sldId id="268" r:id="rId8"/>
    <p:sldId id="273" r:id="rId9"/>
    <p:sldId id="261" r:id="rId10"/>
    <p:sldId id="262" r:id="rId11"/>
    <p:sldId id="264" r:id="rId12"/>
    <p:sldId id="293" r:id="rId13"/>
    <p:sldId id="292" r:id="rId14"/>
    <p:sldId id="294" r:id="rId15"/>
    <p:sldId id="295" r:id="rId16"/>
    <p:sldId id="299" r:id="rId17"/>
    <p:sldId id="300" r:id="rId18"/>
    <p:sldId id="266" r:id="rId19"/>
    <p:sldId id="271" r:id="rId20"/>
    <p:sldId id="267" r:id="rId21"/>
    <p:sldId id="269" r:id="rId22"/>
  </p:sldIdLst>
  <p:sldSz cx="9144000" cy="5143500" type="screen16x9"/>
  <p:notesSz cx="6858000" cy="9144000"/>
  <p:embeddedFontLst>
    <p:embeddedFont>
      <p:font typeface="Garamond" panose="02020404030301010803" pitchFamily="18" charset="0"/>
      <p:regular r:id="rId24"/>
      <p:bold r:id="rId25"/>
      <p:italic r:id="rId26"/>
    </p:embeddedFont>
    <p:embeddedFont>
      <p:font typeface="Google Sans"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265" autoAdjust="0"/>
    <p:restoredTop sz="94660"/>
  </p:normalViewPr>
  <p:slideViewPr>
    <p:cSldViewPr snapToGrid="0">
      <p:cViewPr varScale="1">
        <p:scale>
          <a:sx n="109" d="100"/>
          <a:sy n="109" d="100"/>
        </p:scale>
        <p:origin x="125"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164F5-4121-471A-95F1-6ECFDB074227}" type="doc">
      <dgm:prSet loTypeId="urn:microsoft.com/office/officeart/2005/8/layout/hProcess9" loCatId="process" qsTypeId="urn:microsoft.com/office/officeart/2005/8/quickstyle/simple3" qsCatId="simple" csTypeId="urn:microsoft.com/office/officeart/2005/8/colors/colorful3" csCatId="colorful" phldr="1"/>
      <dgm:spPr/>
      <dgm:t>
        <a:bodyPr/>
        <a:lstStyle/>
        <a:p>
          <a:endParaRPr lang="en-IN"/>
        </a:p>
      </dgm:t>
    </dgm:pt>
    <dgm:pt modelId="{92A2B7E5-00E6-446C-83F6-7B4EC3793A35}">
      <dgm:prSet phldrT="[Text]" phldr="0" custT="1"/>
      <dgm:spPr/>
      <dgm:t>
        <a:bodyPr/>
        <a:lstStyle/>
        <a:p>
          <a:r>
            <a:rPr lang="en-IN" sz="1200">
              <a:latin typeface="Garamond" panose="02020404030301010803" pitchFamily="18" charset="0"/>
            </a:rPr>
            <a:t>Manager Logins at Website</a:t>
          </a:r>
          <a:endParaRPr lang="en-IN" sz="1200" dirty="0">
            <a:latin typeface="Garamond" panose="02020404030301010803" pitchFamily="18" charset="0"/>
          </a:endParaRPr>
        </a:p>
      </dgm:t>
    </dgm:pt>
    <dgm:pt modelId="{75D82E52-578B-45CB-AD7E-58B5D4C24CD9}" type="parTrans" cxnId="{2BDA62D1-C685-4110-BC94-3EC901784576}">
      <dgm:prSet/>
      <dgm:spPr/>
      <dgm:t>
        <a:bodyPr/>
        <a:lstStyle/>
        <a:p>
          <a:endParaRPr lang="en-IN"/>
        </a:p>
      </dgm:t>
    </dgm:pt>
    <dgm:pt modelId="{7E83D604-B6A4-4AC9-8B00-AA500A4B18F6}" type="sibTrans" cxnId="{2BDA62D1-C685-4110-BC94-3EC901784576}">
      <dgm:prSet/>
      <dgm:spPr/>
      <dgm:t>
        <a:bodyPr/>
        <a:lstStyle/>
        <a:p>
          <a:endParaRPr lang="en-IN"/>
        </a:p>
      </dgm:t>
    </dgm:pt>
    <dgm:pt modelId="{4B49FAAD-B78C-4DAE-9259-42D0110BF20A}">
      <dgm:prSet phldrT="[Text]" phldr="0" custT="1"/>
      <dgm:spPr/>
      <dgm:t>
        <a:bodyPr/>
        <a:lstStyle/>
        <a:p>
          <a:r>
            <a:rPr lang="en-IN" sz="1200">
              <a:latin typeface="Garamond" panose="02020404030301010803" pitchFamily="18" charset="0"/>
            </a:rPr>
            <a:t>Manager generates QR for attendance marking</a:t>
          </a:r>
          <a:endParaRPr lang="en-IN" sz="1200" dirty="0">
            <a:latin typeface="Garamond" panose="02020404030301010803" pitchFamily="18" charset="0"/>
          </a:endParaRPr>
        </a:p>
      </dgm:t>
    </dgm:pt>
    <dgm:pt modelId="{5DA87FC5-47F4-4B24-992B-7AFBE73CA39C}" type="parTrans" cxnId="{04722A96-BFB6-454B-ACD9-60A04CA9C1A7}">
      <dgm:prSet/>
      <dgm:spPr/>
      <dgm:t>
        <a:bodyPr/>
        <a:lstStyle/>
        <a:p>
          <a:endParaRPr lang="en-IN"/>
        </a:p>
      </dgm:t>
    </dgm:pt>
    <dgm:pt modelId="{5F357B48-1394-4880-BBC9-9B963C659F50}" type="sibTrans" cxnId="{04722A96-BFB6-454B-ACD9-60A04CA9C1A7}">
      <dgm:prSet/>
      <dgm:spPr/>
      <dgm:t>
        <a:bodyPr/>
        <a:lstStyle/>
        <a:p>
          <a:endParaRPr lang="en-IN"/>
        </a:p>
      </dgm:t>
    </dgm:pt>
    <dgm:pt modelId="{7AD016B2-96E5-4608-90A0-918F2D0FE4DE}">
      <dgm:prSet phldrT="[Text]" phldr="0" custT="1"/>
      <dgm:spPr/>
      <dgm:t>
        <a:bodyPr/>
        <a:lstStyle/>
        <a:p>
          <a:r>
            <a:rPr lang="en-IN" sz="1200">
              <a:latin typeface="Garamond" panose="02020404030301010803" pitchFamily="18" charset="0"/>
            </a:rPr>
            <a:t>Students Login at Website</a:t>
          </a:r>
          <a:endParaRPr lang="en-IN" sz="1200" dirty="0">
            <a:latin typeface="Garamond" panose="02020404030301010803" pitchFamily="18" charset="0"/>
          </a:endParaRPr>
        </a:p>
      </dgm:t>
    </dgm:pt>
    <dgm:pt modelId="{AA935FB9-32E0-4E67-956E-DCBCB9CCBCC7}" type="parTrans" cxnId="{3558BFA3-EC52-47E2-96DD-D3EA78811861}">
      <dgm:prSet/>
      <dgm:spPr/>
      <dgm:t>
        <a:bodyPr/>
        <a:lstStyle/>
        <a:p>
          <a:endParaRPr lang="en-IN"/>
        </a:p>
      </dgm:t>
    </dgm:pt>
    <dgm:pt modelId="{5250F402-8347-49E3-9025-BEE651D88714}" type="sibTrans" cxnId="{3558BFA3-EC52-47E2-96DD-D3EA78811861}">
      <dgm:prSet/>
      <dgm:spPr/>
      <dgm:t>
        <a:bodyPr/>
        <a:lstStyle/>
        <a:p>
          <a:endParaRPr lang="en-IN"/>
        </a:p>
      </dgm:t>
    </dgm:pt>
    <dgm:pt modelId="{2E5F4E3A-76EF-4F08-B757-B8A40605194F}">
      <dgm:prSet phldrT="[Text]" phldr="0" custT="1"/>
      <dgm:spPr/>
      <dgm:t>
        <a:bodyPr/>
        <a:lstStyle/>
        <a:p>
          <a:r>
            <a:rPr lang="en-IN" sz="1200">
              <a:latin typeface="Garamond" panose="02020404030301010803" pitchFamily="18" charset="0"/>
            </a:rPr>
            <a:t>Students mark their attendance either by scanning QR or asking Manager to manually mark attendance via Manual Marking Feature.</a:t>
          </a:r>
          <a:endParaRPr lang="en-IN" sz="1200" dirty="0">
            <a:latin typeface="Garamond" panose="02020404030301010803" pitchFamily="18" charset="0"/>
          </a:endParaRPr>
        </a:p>
      </dgm:t>
    </dgm:pt>
    <dgm:pt modelId="{5C179223-ED6D-4B12-85FC-3C75030AA907}" type="parTrans" cxnId="{F4EF5755-E03B-4901-982C-A3BBC1C24632}">
      <dgm:prSet/>
      <dgm:spPr/>
      <dgm:t>
        <a:bodyPr/>
        <a:lstStyle/>
        <a:p>
          <a:endParaRPr lang="en-IN"/>
        </a:p>
      </dgm:t>
    </dgm:pt>
    <dgm:pt modelId="{BEC6C44A-7A83-4091-B1BC-C6172946CEDA}" type="sibTrans" cxnId="{F4EF5755-E03B-4901-982C-A3BBC1C24632}">
      <dgm:prSet/>
      <dgm:spPr/>
      <dgm:t>
        <a:bodyPr/>
        <a:lstStyle/>
        <a:p>
          <a:endParaRPr lang="en-IN"/>
        </a:p>
      </dgm:t>
    </dgm:pt>
    <dgm:pt modelId="{B9A73752-0CAE-4971-B3DF-4F86A36E3326}">
      <dgm:prSet phldrT="[Text]" phldr="0" custT="1"/>
      <dgm:spPr/>
      <dgm:t>
        <a:bodyPr/>
        <a:lstStyle/>
        <a:p>
          <a:r>
            <a:rPr lang="en-IN" sz="1200">
              <a:latin typeface="Garamond" panose="02020404030301010803" pitchFamily="18" charset="0"/>
            </a:rPr>
            <a:t>For a Slot of 15 minutes, the model is trained for crowd predictions</a:t>
          </a:r>
          <a:endParaRPr lang="en-IN" sz="1200" dirty="0">
            <a:latin typeface="Garamond" panose="02020404030301010803" pitchFamily="18" charset="0"/>
          </a:endParaRPr>
        </a:p>
      </dgm:t>
    </dgm:pt>
    <dgm:pt modelId="{D9D3F293-45A0-44E9-9629-BB40F44D7B95}" type="parTrans" cxnId="{362210E9-492C-434D-943A-A48628F797FA}">
      <dgm:prSet/>
      <dgm:spPr/>
      <dgm:t>
        <a:bodyPr/>
        <a:lstStyle/>
        <a:p>
          <a:endParaRPr lang="en-IN"/>
        </a:p>
      </dgm:t>
    </dgm:pt>
    <dgm:pt modelId="{042DA015-6B2C-481F-AD8F-D375668EAE2A}" type="sibTrans" cxnId="{362210E9-492C-434D-943A-A48628F797FA}">
      <dgm:prSet/>
      <dgm:spPr/>
      <dgm:t>
        <a:bodyPr/>
        <a:lstStyle/>
        <a:p>
          <a:endParaRPr lang="en-IN"/>
        </a:p>
      </dgm:t>
    </dgm:pt>
    <dgm:pt modelId="{B4413646-AF5A-497D-B749-D7A9F296D00C}">
      <dgm:prSet phldrT="[Text]" phldr="0" custT="1"/>
      <dgm:spPr/>
      <dgm:t>
        <a:bodyPr/>
        <a:lstStyle/>
        <a:p>
          <a:r>
            <a:rPr lang="en-IN" sz="1200">
              <a:latin typeface="Garamond" panose="02020404030301010803" pitchFamily="18" charset="0"/>
            </a:rPr>
            <a:t>Students hit the predict API via Predictions/Anal-ytics section of website</a:t>
          </a:r>
          <a:endParaRPr lang="en-IN" sz="1200" dirty="0">
            <a:latin typeface="Garamond" panose="02020404030301010803" pitchFamily="18" charset="0"/>
          </a:endParaRPr>
        </a:p>
      </dgm:t>
    </dgm:pt>
    <dgm:pt modelId="{0D1A37CE-4CFC-4DF9-9965-5839FD85BC55}" type="parTrans" cxnId="{5822D7B9-271E-461F-8FD3-2C6C19BAB41D}">
      <dgm:prSet/>
      <dgm:spPr/>
      <dgm:t>
        <a:bodyPr/>
        <a:lstStyle/>
        <a:p>
          <a:endParaRPr lang="en-IN"/>
        </a:p>
      </dgm:t>
    </dgm:pt>
    <dgm:pt modelId="{DBB9A3A0-9AA8-4040-A8A7-9D1039E3D52B}" type="sibTrans" cxnId="{5822D7B9-271E-461F-8FD3-2C6C19BAB41D}">
      <dgm:prSet/>
      <dgm:spPr/>
      <dgm:t>
        <a:bodyPr/>
        <a:lstStyle/>
        <a:p>
          <a:endParaRPr lang="en-IN"/>
        </a:p>
      </dgm:t>
    </dgm:pt>
    <dgm:pt modelId="{F0788B88-81CD-476C-B3D7-348675AA9968}" type="pres">
      <dgm:prSet presAssocID="{5C7164F5-4121-471A-95F1-6ECFDB074227}" presName="CompostProcess" presStyleCnt="0">
        <dgm:presLayoutVars>
          <dgm:dir/>
          <dgm:resizeHandles val="exact"/>
        </dgm:presLayoutVars>
      </dgm:prSet>
      <dgm:spPr/>
    </dgm:pt>
    <dgm:pt modelId="{BA9CFEAC-FBCF-42A9-949A-A86A0900928E}" type="pres">
      <dgm:prSet presAssocID="{5C7164F5-4121-471A-95F1-6ECFDB074227}" presName="arrow" presStyleLbl="bgShp" presStyleIdx="0" presStyleCnt="1"/>
      <dgm:spPr/>
    </dgm:pt>
    <dgm:pt modelId="{47A08539-64BA-484C-BEFF-C35997ABB8B2}" type="pres">
      <dgm:prSet presAssocID="{5C7164F5-4121-471A-95F1-6ECFDB074227}" presName="linearProcess" presStyleCnt="0"/>
      <dgm:spPr/>
    </dgm:pt>
    <dgm:pt modelId="{32A91B46-94BB-4408-82B2-0917ED6E8BA7}" type="pres">
      <dgm:prSet presAssocID="{92A2B7E5-00E6-446C-83F6-7B4EC3793A35}" presName="textNode" presStyleLbl="node1" presStyleIdx="0" presStyleCnt="6">
        <dgm:presLayoutVars>
          <dgm:bulletEnabled val="1"/>
        </dgm:presLayoutVars>
      </dgm:prSet>
      <dgm:spPr/>
    </dgm:pt>
    <dgm:pt modelId="{E4189296-E96D-43B0-9E75-2C1CBF3BA0D3}" type="pres">
      <dgm:prSet presAssocID="{7E83D604-B6A4-4AC9-8B00-AA500A4B18F6}" presName="sibTrans" presStyleCnt="0"/>
      <dgm:spPr/>
    </dgm:pt>
    <dgm:pt modelId="{B256EDA6-8E16-49DD-8435-077283ACB810}" type="pres">
      <dgm:prSet presAssocID="{4B49FAAD-B78C-4DAE-9259-42D0110BF20A}" presName="textNode" presStyleLbl="node1" presStyleIdx="1" presStyleCnt="6">
        <dgm:presLayoutVars>
          <dgm:bulletEnabled val="1"/>
        </dgm:presLayoutVars>
      </dgm:prSet>
      <dgm:spPr/>
    </dgm:pt>
    <dgm:pt modelId="{7E63820A-1BDB-41DD-B28F-81A8AFA0A791}" type="pres">
      <dgm:prSet presAssocID="{5F357B48-1394-4880-BBC9-9B963C659F50}" presName="sibTrans" presStyleCnt="0"/>
      <dgm:spPr/>
    </dgm:pt>
    <dgm:pt modelId="{84D5C321-9E24-475D-A96B-A0B4B125FB8F}" type="pres">
      <dgm:prSet presAssocID="{7AD016B2-96E5-4608-90A0-918F2D0FE4DE}" presName="textNode" presStyleLbl="node1" presStyleIdx="2" presStyleCnt="6">
        <dgm:presLayoutVars>
          <dgm:bulletEnabled val="1"/>
        </dgm:presLayoutVars>
      </dgm:prSet>
      <dgm:spPr/>
    </dgm:pt>
    <dgm:pt modelId="{E850D39D-6344-47E8-B992-D02C0E1A2511}" type="pres">
      <dgm:prSet presAssocID="{5250F402-8347-49E3-9025-BEE651D88714}" presName="sibTrans" presStyleCnt="0"/>
      <dgm:spPr/>
    </dgm:pt>
    <dgm:pt modelId="{649B3F27-7DE4-4336-8E2D-64E8FF76345A}" type="pres">
      <dgm:prSet presAssocID="{2E5F4E3A-76EF-4F08-B757-B8A40605194F}" presName="textNode" presStyleLbl="node1" presStyleIdx="3" presStyleCnt="6">
        <dgm:presLayoutVars>
          <dgm:bulletEnabled val="1"/>
        </dgm:presLayoutVars>
      </dgm:prSet>
      <dgm:spPr/>
    </dgm:pt>
    <dgm:pt modelId="{03F468D2-EFE6-4321-961C-F7E6B2C86E61}" type="pres">
      <dgm:prSet presAssocID="{BEC6C44A-7A83-4091-B1BC-C6172946CEDA}" presName="sibTrans" presStyleCnt="0"/>
      <dgm:spPr/>
    </dgm:pt>
    <dgm:pt modelId="{815CCD4B-4DC8-4011-99D0-EC741E57F764}" type="pres">
      <dgm:prSet presAssocID="{B9A73752-0CAE-4971-B3DF-4F86A36E3326}" presName="textNode" presStyleLbl="node1" presStyleIdx="4" presStyleCnt="6">
        <dgm:presLayoutVars>
          <dgm:bulletEnabled val="1"/>
        </dgm:presLayoutVars>
      </dgm:prSet>
      <dgm:spPr/>
    </dgm:pt>
    <dgm:pt modelId="{C79B0138-C77D-47F9-B7CB-8912EAE2CDF3}" type="pres">
      <dgm:prSet presAssocID="{042DA015-6B2C-481F-AD8F-D375668EAE2A}" presName="sibTrans" presStyleCnt="0"/>
      <dgm:spPr/>
    </dgm:pt>
    <dgm:pt modelId="{771E80F6-1930-4B56-BEE2-AAC7685ADDAD}" type="pres">
      <dgm:prSet presAssocID="{B4413646-AF5A-497D-B749-D7A9F296D00C}" presName="textNode" presStyleLbl="node1" presStyleIdx="5" presStyleCnt="6">
        <dgm:presLayoutVars>
          <dgm:bulletEnabled val="1"/>
        </dgm:presLayoutVars>
      </dgm:prSet>
      <dgm:spPr/>
    </dgm:pt>
  </dgm:ptLst>
  <dgm:cxnLst>
    <dgm:cxn modelId="{F4EF5755-E03B-4901-982C-A3BBC1C24632}" srcId="{5C7164F5-4121-471A-95F1-6ECFDB074227}" destId="{2E5F4E3A-76EF-4F08-B757-B8A40605194F}" srcOrd="3" destOrd="0" parTransId="{5C179223-ED6D-4B12-85FC-3C75030AA907}" sibTransId="{BEC6C44A-7A83-4091-B1BC-C6172946CEDA}"/>
    <dgm:cxn modelId="{9DD89279-2187-48EA-B87D-44F790A8DB54}" type="presOf" srcId="{5C7164F5-4121-471A-95F1-6ECFDB074227}" destId="{F0788B88-81CD-476C-B3D7-348675AA9968}" srcOrd="0" destOrd="0" presId="urn:microsoft.com/office/officeart/2005/8/layout/hProcess9"/>
    <dgm:cxn modelId="{D93BCF7A-E34B-4377-8517-FFA23CA97821}" type="presOf" srcId="{2E5F4E3A-76EF-4F08-B757-B8A40605194F}" destId="{649B3F27-7DE4-4336-8E2D-64E8FF76345A}" srcOrd="0" destOrd="0" presId="urn:microsoft.com/office/officeart/2005/8/layout/hProcess9"/>
    <dgm:cxn modelId="{F901D887-9903-4C92-8BAF-42C58EE5BEF2}" type="presOf" srcId="{B4413646-AF5A-497D-B749-D7A9F296D00C}" destId="{771E80F6-1930-4B56-BEE2-AAC7685ADDAD}" srcOrd="0" destOrd="0" presId="urn:microsoft.com/office/officeart/2005/8/layout/hProcess9"/>
    <dgm:cxn modelId="{04722A96-BFB6-454B-ACD9-60A04CA9C1A7}" srcId="{5C7164F5-4121-471A-95F1-6ECFDB074227}" destId="{4B49FAAD-B78C-4DAE-9259-42D0110BF20A}" srcOrd="1" destOrd="0" parTransId="{5DA87FC5-47F4-4B24-992B-7AFBE73CA39C}" sibTransId="{5F357B48-1394-4880-BBC9-9B963C659F50}"/>
    <dgm:cxn modelId="{875244A0-6C75-4F76-A0B1-B1BD53B8A22B}" type="presOf" srcId="{B9A73752-0CAE-4971-B3DF-4F86A36E3326}" destId="{815CCD4B-4DC8-4011-99D0-EC741E57F764}" srcOrd="0" destOrd="0" presId="urn:microsoft.com/office/officeart/2005/8/layout/hProcess9"/>
    <dgm:cxn modelId="{3558BFA3-EC52-47E2-96DD-D3EA78811861}" srcId="{5C7164F5-4121-471A-95F1-6ECFDB074227}" destId="{7AD016B2-96E5-4608-90A0-918F2D0FE4DE}" srcOrd="2" destOrd="0" parTransId="{AA935FB9-32E0-4E67-956E-DCBCB9CCBCC7}" sibTransId="{5250F402-8347-49E3-9025-BEE651D88714}"/>
    <dgm:cxn modelId="{5822D7B9-271E-461F-8FD3-2C6C19BAB41D}" srcId="{5C7164F5-4121-471A-95F1-6ECFDB074227}" destId="{B4413646-AF5A-497D-B749-D7A9F296D00C}" srcOrd="5" destOrd="0" parTransId="{0D1A37CE-4CFC-4DF9-9965-5839FD85BC55}" sibTransId="{DBB9A3A0-9AA8-4040-A8A7-9D1039E3D52B}"/>
    <dgm:cxn modelId="{6FE5A0BA-93B1-42BA-97BF-A8805F7450B0}" type="presOf" srcId="{7AD016B2-96E5-4608-90A0-918F2D0FE4DE}" destId="{84D5C321-9E24-475D-A96B-A0B4B125FB8F}" srcOrd="0" destOrd="0" presId="urn:microsoft.com/office/officeart/2005/8/layout/hProcess9"/>
    <dgm:cxn modelId="{2BDA62D1-C685-4110-BC94-3EC901784576}" srcId="{5C7164F5-4121-471A-95F1-6ECFDB074227}" destId="{92A2B7E5-00E6-446C-83F6-7B4EC3793A35}" srcOrd="0" destOrd="0" parTransId="{75D82E52-578B-45CB-AD7E-58B5D4C24CD9}" sibTransId="{7E83D604-B6A4-4AC9-8B00-AA500A4B18F6}"/>
    <dgm:cxn modelId="{0D2C3BE4-085A-4E16-8D48-B96FFBFE2939}" type="presOf" srcId="{92A2B7E5-00E6-446C-83F6-7B4EC3793A35}" destId="{32A91B46-94BB-4408-82B2-0917ED6E8BA7}" srcOrd="0" destOrd="0" presId="urn:microsoft.com/office/officeart/2005/8/layout/hProcess9"/>
    <dgm:cxn modelId="{362210E9-492C-434D-943A-A48628F797FA}" srcId="{5C7164F5-4121-471A-95F1-6ECFDB074227}" destId="{B9A73752-0CAE-4971-B3DF-4F86A36E3326}" srcOrd="4" destOrd="0" parTransId="{D9D3F293-45A0-44E9-9629-BB40F44D7B95}" sibTransId="{042DA015-6B2C-481F-AD8F-D375668EAE2A}"/>
    <dgm:cxn modelId="{E13E33F3-7E78-4E00-A467-D62C2C9384E9}" type="presOf" srcId="{4B49FAAD-B78C-4DAE-9259-42D0110BF20A}" destId="{B256EDA6-8E16-49DD-8435-077283ACB810}" srcOrd="0" destOrd="0" presId="urn:microsoft.com/office/officeart/2005/8/layout/hProcess9"/>
    <dgm:cxn modelId="{B3255037-2C01-49E4-9827-2944E981C3FE}" type="presParOf" srcId="{F0788B88-81CD-476C-B3D7-348675AA9968}" destId="{BA9CFEAC-FBCF-42A9-949A-A86A0900928E}" srcOrd="0" destOrd="0" presId="urn:microsoft.com/office/officeart/2005/8/layout/hProcess9"/>
    <dgm:cxn modelId="{CBD4E722-BB24-4D77-A209-31F68F57F69D}" type="presParOf" srcId="{F0788B88-81CD-476C-B3D7-348675AA9968}" destId="{47A08539-64BA-484C-BEFF-C35997ABB8B2}" srcOrd="1" destOrd="0" presId="urn:microsoft.com/office/officeart/2005/8/layout/hProcess9"/>
    <dgm:cxn modelId="{5AE9C159-6B02-4309-82EE-7CDE417596C8}" type="presParOf" srcId="{47A08539-64BA-484C-BEFF-C35997ABB8B2}" destId="{32A91B46-94BB-4408-82B2-0917ED6E8BA7}" srcOrd="0" destOrd="0" presId="urn:microsoft.com/office/officeart/2005/8/layout/hProcess9"/>
    <dgm:cxn modelId="{658D9827-2422-427B-BA86-1AF0EEFAC05B}" type="presParOf" srcId="{47A08539-64BA-484C-BEFF-C35997ABB8B2}" destId="{E4189296-E96D-43B0-9E75-2C1CBF3BA0D3}" srcOrd="1" destOrd="0" presId="urn:microsoft.com/office/officeart/2005/8/layout/hProcess9"/>
    <dgm:cxn modelId="{F7D2AF59-3256-44F5-B20B-C7E28B143D1A}" type="presParOf" srcId="{47A08539-64BA-484C-BEFF-C35997ABB8B2}" destId="{B256EDA6-8E16-49DD-8435-077283ACB810}" srcOrd="2" destOrd="0" presId="urn:microsoft.com/office/officeart/2005/8/layout/hProcess9"/>
    <dgm:cxn modelId="{82D6007E-15D4-46D9-98A7-025A88A29AAE}" type="presParOf" srcId="{47A08539-64BA-484C-BEFF-C35997ABB8B2}" destId="{7E63820A-1BDB-41DD-B28F-81A8AFA0A791}" srcOrd="3" destOrd="0" presId="urn:microsoft.com/office/officeart/2005/8/layout/hProcess9"/>
    <dgm:cxn modelId="{8773B805-BBF1-40E5-9267-330AE0B702A2}" type="presParOf" srcId="{47A08539-64BA-484C-BEFF-C35997ABB8B2}" destId="{84D5C321-9E24-475D-A96B-A0B4B125FB8F}" srcOrd="4" destOrd="0" presId="urn:microsoft.com/office/officeart/2005/8/layout/hProcess9"/>
    <dgm:cxn modelId="{C7BE0226-884E-403A-8A12-CE6D1644563C}" type="presParOf" srcId="{47A08539-64BA-484C-BEFF-C35997ABB8B2}" destId="{E850D39D-6344-47E8-B992-D02C0E1A2511}" srcOrd="5" destOrd="0" presId="urn:microsoft.com/office/officeart/2005/8/layout/hProcess9"/>
    <dgm:cxn modelId="{13716FEF-FE71-4E09-B6AC-6460D6B2F2D5}" type="presParOf" srcId="{47A08539-64BA-484C-BEFF-C35997ABB8B2}" destId="{649B3F27-7DE4-4336-8E2D-64E8FF76345A}" srcOrd="6" destOrd="0" presId="urn:microsoft.com/office/officeart/2005/8/layout/hProcess9"/>
    <dgm:cxn modelId="{431D142D-CDFA-45F4-A715-BD6404E01536}" type="presParOf" srcId="{47A08539-64BA-484C-BEFF-C35997ABB8B2}" destId="{03F468D2-EFE6-4321-961C-F7E6B2C86E61}" srcOrd="7" destOrd="0" presId="urn:microsoft.com/office/officeart/2005/8/layout/hProcess9"/>
    <dgm:cxn modelId="{0A3AD733-D479-4349-9F71-A31D04276C55}" type="presParOf" srcId="{47A08539-64BA-484C-BEFF-C35997ABB8B2}" destId="{815CCD4B-4DC8-4011-99D0-EC741E57F764}" srcOrd="8" destOrd="0" presId="urn:microsoft.com/office/officeart/2005/8/layout/hProcess9"/>
    <dgm:cxn modelId="{D39E6B4F-E1E7-4AA4-856B-5743B5AF0D6D}" type="presParOf" srcId="{47A08539-64BA-484C-BEFF-C35997ABB8B2}" destId="{C79B0138-C77D-47F9-B7CB-8912EAE2CDF3}" srcOrd="9" destOrd="0" presId="urn:microsoft.com/office/officeart/2005/8/layout/hProcess9"/>
    <dgm:cxn modelId="{FED12D81-D299-4B50-B365-774360516240}" type="presParOf" srcId="{47A08539-64BA-484C-BEFF-C35997ABB8B2}" destId="{771E80F6-1930-4B56-BEE2-AAC7685ADDAD}" srcOrd="10"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82EE45-4E85-45BC-BD75-D0E2E21057EA}" type="doc">
      <dgm:prSet loTypeId="urn:microsoft.com/office/officeart/2005/8/layout/chevron2" loCatId="list" qsTypeId="urn:microsoft.com/office/officeart/2005/8/quickstyle/simple2" qsCatId="simple" csTypeId="urn:microsoft.com/office/officeart/2005/8/colors/colorful3" csCatId="colorful" phldr="1"/>
      <dgm:spPr/>
      <dgm:t>
        <a:bodyPr/>
        <a:lstStyle/>
        <a:p>
          <a:endParaRPr lang="en-IN"/>
        </a:p>
      </dgm:t>
    </dgm:pt>
    <dgm:pt modelId="{10323BD7-4273-4042-A9B5-37AECD5B8BDB}">
      <dgm:prSet phldrT="[Text]" phldr="0"/>
      <dgm:spPr/>
      <dgm:t>
        <a:bodyPr/>
        <a:lstStyle/>
        <a:p>
          <a:r>
            <a:rPr lang="en-IN" dirty="0">
              <a:latin typeface="Garamond" panose="02020404030301010803" pitchFamily="18" charset="0"/>
            </a:rPr>
            <a:t>ML Model</a:t>
          </a:r>
        </a:p>
      </dgm:t>
    </dgm:pt>
    <dgm:pt modelId="{A70663AE-B2B4-4A88-AF62-231CC3FCEB1B}" type="parTrans" cxnId="{83C1BD35-6894-4315-9C7D-9C01C0C628CB}">
      <dgm:prSet/>
      <dgm:spPr/>
      <dgm:t>
        <a:bodyPr/>
        <a:lstStyle/>
        <a:p>
          <a:endParaRPr lang="en-IN">
            <a:latin typeface="Garamond" panose="02020404030301010803" pitchFamily="18" charset="0"/>
          </a:endParaRPr>
        </a:p>
      </dgm:t>
    </dgm:pt>
    <dgm:pt modelId="{D87234CA-49BD-440E-8F43-F8561456E2F3}" type="sibTrans" cxnId="{83C1BD35-6894-4315-9C7D-9C01C0C628CB}">
      <dgm:prSet/>
      <dgm:spPr/>
      <dgm:t>
        <a:bodyPr/>
        <a:lstStyle/>
        <a:p>
          <a:endParaRPr lang="en-IN">
            <a:latin typeface="Garamond" panose="02020404030301010803" pitchFamily="18" charset="0"/>
          </a:endParaRPr>
        </a:p>
      </dgm:t>
    </dgm:pt>
    <dgm:pt modelId="{FB96756F-C4FE-4D82-8010-40ED0744C6C0}">
      <dgm:prSet phldrT="[Text]" phldr="0"/>
      <dgm:spPr/>
      <dgm:t>
        <a:bodyPr/>
        <a:lstStyle/>
        <a:p>
          <a:r>
            <a:rPr lang="en-IN" dirty="0" err="1">
              <a:latin typeface="Garamond" panose="02020404030301010803" pitchFamily="18" charset="0"/>
            </a:rPr>
            <a:t>FrontEnd</a:t>
          </a:r>
          <a:r>
            <a:rPr lang="en-IN" dirty="0">
              <a:latin typeface="Garamond" panose="02020404030301010803" pitchFamily="18" charset="0"/>
            </a:rPr>
            <a:t> Manager</a:t>
          </a:r>
        </a:p>
      </dgm:t>
    </dgm:pt>
    <dgm:pt modelId="{6C44DFDF-E1D3-42D8-957C-45C30B80E3B8}" type="parTrans" cxnId="{BC0209B5-C716-4613-889A-5EDF8E31ACAE}">
      <dgm:prSet/>
      <dgm:spPr/>
      <dgm:t>
        <a:bodyPr/>
        <a:lstStyle/>
        <a:p>
          <a:endParaRPr lang="en-IN">
            <a:latin typeface="Garamond" panose="02020404030301010803" pitchFamily="18" charset="0"/>
          </a:endParaRPr>
        </a:p>
      </dgm:t>
    </dgm:pt>
    <dgm:pt modelId="{180BEF3F-DBDB-4DC7-80F0-BF30BA531FB5}" type="sibTrans" cxnId="{BC0209B5-C716-4613-889A-5EDF8E31ACAE}">
      <dgm:prSet/>
      <dgm:spPr/>
      <dgm:t>
        <a:bodyPr/>
        <a:lstStyle/>
        <a:p>
          <a:endParaRPr lang="en-IN">
            <a:latin typeface="Garamond" panose="02020404030301010803" pitchFamily="18" charset="0"/>
          </a:endParaRPr>
        </a:p>
      </dgm:t>
    </dgm:pt>
    <dgm:pt modelId="{8902AB99-C15D-4B0C-83B1-97DA9AB9AD33}">
      <dgm:prSet phldrT="[Text]" phldr="0"/>
      <dgm:spPr/>
      <dgm:t>
        <a:bodyPr/>
        <a:lstStyle/>
        <a:p>
          <a:r>
            <a:rPr lang="en-IN" dirty="0" err="1">
              <a:latin typeface="Garamond" panose="02020404030301010803" pitchFamily="18" charset="0"/>
            </a:rPr>
            <a:t>FrontEnd</a:t>
          </a:r>
          <a:r>
            <a:rPr lang="en-IN" dirty="0">
              <a:latin typeface="Garamond" panose="02020404030301010803" pitchFamily="18" charset="0"/>
            </a:rPr>
            <a:t> Student</a:t>
          </a:r>
        </a:p>
      </dgm:t>
    </dgm:pt>
    <dgm:pt modelId="{5C8A11B4-3C45-433A-84C2-7311F75D87EE}" type="parTrans" cxnId="{FD46D2DE-6727-418F-ACE5-782DF88383EA}">
      <dgm:prSet/>
      <dgm:spPr/>
      <dgm:t>
        <a:bodyPr/>
        <a:lstStyle/>
        <a:p>
          <a:endParaRPr lang="en-IN">
            <a:latin typeface="Garamond" panose="02020404030301010803" pitchFamily="18" charset="0"/>
          </a:endParaRPr>
        </a:p>
      </dgm:t>
    </dgm:pt>
    <dgm:pt modelId="{3ACAAB12-DA54-4F83-8786-96D375ABA29B}" type="sibTrans" cxnId="{FD46D2DE-6727-418F-ACE5-782DF88383EA}">
      <dgm:prSet/>
      <dgm:spPr/>
      <dgm:t>
        <a:bodyPr/>
        <a:lstStyle/>
        <a:p>
          <a:endParaRPr lang="en-IN">
            <a:latin typeface="Garamond" panose="02020404030301010803" pitchFamily="18" charset="0"/>
          </a:endParaRPr>
        </a:p>
      </dgm:t>
    </dgm:pt>
    <dgm:pt modelId="{C754F3F4-FF44-48ED-82BA-C6E182722369}">
      <dgm:prSet custT="1"/>
      <dgm:spPr/>
      <dgm:t>
        <a:bodyPr/>
        <a:lstStyle/>
        <a:p>
          <a:r>
            <a:rPr lang="en-IN" sz="1200" dirty="0">
              <a:latin typeface="Garamond" panose="02020404030301010803" pitchFamily="18" charset="0"/>
            </a:rPr>
            <a:t>/train API to train the model with parameter passed for the mess information using the Linear Regression algorithm</a:t>
          </a:r>
        </a:p>
      </dgm:t>
    </dgm:pt>
    <dgm:pt modelId="{4EBC1D19-F78C-4644-B7AB-727B6C0B2538}" type="parTrans" cxnId="{75AF8383-314F-4F9C-B5D4-40D6D3158285}">
      <dgm:prSet/>
      <dgm:spPr/>
      <dgm:t>
        <a:bodyPr/>
        <a:lstStyle/>
        <a:p>
          <a:endParaRPr lang="en-IN">
            <a:latin typeface="Garamond" panose="02020404030301010803" pitchFamily="18" charset="0"/>
          </a:endParaRPr>
        </a:p>
      </dgm:t>
    </dgm:pt>
    <dgm:pt modelId="{3AEF46B2-0908-47A7-884C-9852C3A2633F}" type="sibTrans" cxnId="{75AF8383-314F-4F9C-B5D4-40D6D3158285}">
      <dgm:prSet/>
      <dgm:spPr/>
      <dgm:t>
        <a:bodyPr/>
        <a:lstStyle/>
        <a:p>
          <a:endParaRPr lang="en-IN">
            <a:latin typeface="Garamond" panose="02020404030301010803" pitchFamily="18" charset="0"/>
          </a:endParaRPr>
        </a:p>
      </dgm:t>
    </dgm:pt>
    <dgm:pt modelId="{4708E5EA-3081-4B8C-B8F5-E143B83F2A18}">
      <dgm:prSet custT="1"/>
      <dgm:spPr/>
      <dgm:t>
        <a:bodyPr/>
        <a:lstStyle/>
        <a:p>
          <a:r>
            <a:rPr lang="en-IN" sz="1200" dirty="0">
              <a:latin typeface="Garamond" panose="02020404030301010803" pitchFamily="18" charset="0"/>
            </a:rPr>
            <a:t>/predict API to predict the crowd level for next 15 minutes slot</a:t>
          </a:r>
        </a:p>
      </dgm:t>
    </dgm:pt>
    <dgm:pt modelId="{CD0910FE-6500-4439-A352-DE7EC2CB1F0F}" type="parTrans" cxnId="{8232F67C-77DE-418F-A32A-4F827E10F28B}">
      <dgm:prSet/>
      <dgm:spPr/>
      <dgm:t>
        <a:bodyPr/>
        <a:lstStyle/>
        <a:p>
          <a:endParaRPr lang="en-IN">
            <a:latin typeface="Garamond" panose="02020404030301010803" pitchFamily="18" charset="0"/>
          </a:endParaRPr>
        </a:p>
      </dgm:t>
    </dgm:pt>
    <dgm:pt modelId="{1CB33585-C0FA-466D-B3F0-F70899D67AA9}" type="sibTrans" cxnId="{8232F67C-77DE-418F-A32A-4F827E10F28B}">
      <dgm:prSet/>
      <dgm:spPr/>
      <dgm:t>
        <a:bodyPr/>
        <a:lstStyle/>
        <a:p>
          <a:endParaRPr lang="en-IN">
            <a:latin typeface="Garamond" panose="02020404030301010803" pitchFamily="18" charset="0"/>
          </a:endParaRPr>
        </a:p>
      </dgm:t>
    </dgm:pt>
    <dgm:pt modelId="{344A19F1-6BA4-4D35-AF45-F59AE453122B}">
      <dgm:prSet custT="1"/>
      <dgm:spPr/>
      <dgm:t>
        <a:bodyPr/>
        <a:lstStyle/>
        <a:p>
          <a:r>
            <a:rPr lang="en-IN" sz="1200" dirty="0">
              <a:latin typeface="Garamond" panose="02020404030301010803" pitchFamily="18" charset="0"/>
            </a:rPr>
            <a:t>Student Login System by fetching data from Firebase Firestore Database in </a:t>
          </a:r>
          <a:r>
            <a:rPr lang="en-IN" sz="1200" dirty="0" err="1">
              <a:latin typeface="Garamond" panose="02020404030301010803" pitchFamily="18" charset="0"/>
            </a:rPr>
            <a:t>loginCredentials</a:t>
          </a:r>
          <a:r>
            <a:rPr lang="en-IN" sz="1200" dirty="0">
              <a:latin typeface="Garamond" panose="02020404030301010803" pitchFamily="18" charset="0"/>
            </a:rPr>
            <a:t> collection.</a:t>
          </a:r>
        </a:p>
      </dgm:t>
    </dgm:pt>
    <dgm:pt modelId="{DD3E7161-93A6-4E71-B3C5-A75B03DA026E}" type="parTrans" cxnId="{F98F5FD3-1F22-49A8-82C6-041E45028B42}">
      <dgm:prSet/>
      <dgm:spPr/>
      <dgm:t>
        <a:bodyPr/>
        <a:lstStyle/>
        <a:p>
          <a:endParaRPr lang="en-IN">
            <a:latin typeface="Garamond" panose="02020404030301010803" pitchFamily="18" charset="0"/>
          </a:endParaRPr>
        </a:p>
      </dgm:t>
    </dgm:pt>
    <dgm:pt modelId="{A5665812-681F-431B-9920-80A3E751497E}" type="sibTrans" cxnId="{F98F5FD3-1F22-49A8-82C6-041E45028B42}">
      <dgm:prSet/>
      <dgm:spPr/>
      <dgm:t>
        <a:bodyPr/>
        <a:lstStyle/>
        <a:p>
          <a:endParaRPr lang="en-IN">
            <a:latin typeface="Garamond" panose="02020404030301010803" pitchFamily="18" charset="0"/>
          </a:endParaRPr>
        </a:p>
      </dgm:t>
    </dgm:pt>
    <dgm:pt modelId="{4E1B53A9-2BE1-42A0-801D-3FA449B3616F}">
      <dgm:prSet custT="1"/>
      <dgm:spPr/>
      <dgm:t>
        <a:bodyPr/>
        <a:lstStyle/>
        <a:p>
          <a:r>
            <a:rPr lang="en-IN" sz="1200" dirty="0">
              <a:latin typeface="Garamond" panose="02020404030301010803" pitchFamily="18" charset="0"/>
            </a:rPr>
            <a:t>Student Features include marking attendance via QR code, submitting meal review, viewing menu and analytics including Predictions</a:t>
          </a:r>
          <a:r>
            <a:rPr lang="en-IN" sz="1100" dirty="0">
              <a:latin typeface="Garamond" panose="02020404030301010803" pitchFamily="18" charset="0"/>
            </a:rPr>
            <a:t>.</a:t>
          </a:r>
        </a:p>
      </dgm:t>
    </dgm:pt>
    <dgm:pt modelId="{420B104D-6B55-445E-9D46-BA0CECE1DC21}" type="parTrans" cxnId="{DA97D964-45A1-4B37-88A0-946CF08E9093}">
      <dgm:prSet/>
      <dgm:spPr/>
      <dgm:t>
        <a:bodyPr/>
        <a:lstStyle/>
        <a:p>
          <a:endParaRPr lang="en-IN">
            <a:latin typeface="Garamond" panose="02020404030301010803" pitchFamily="18" charset="0"/>
          </a:endParaRPr>
        </a:p>
      </dgm:t>
    </dgm:pt>
    <dgm:pt modelId="{BD4963C6-EE59-4679-801A-56C9278586BF}" type="sibTrans" cxnId="{DA97D964-45A1-4B37-88A0-946CF08E9093}">
      <dgm:prSet/>
      <dgm:spPr/>
      <dgm:t>
        <a:bodyPr/>
        <a:lstStyle/>
        <a:p>
          <a:endParaRPr lang="en-IN">
            <a:latin typeface="Garamond" panose="02020404030301010803" pitchFamily="18" charset="0"/>
          </a:endParaRPr>
        </a:p>
      </dgm:t>
    </dgm:pt>
    <dgm:pt modelId="{26B5CC8A-3A13-4E79-A710-E2B6F4C64645}">
      <dgm:prSet phldrT="[Text]" phldr="0"/>
      <dgm:spPr/>
      <dgm:t>
        <a:bodyPr/>
        <a:lstStyle/>
        <a:p>
          <a:r>
            <a:rPr lang="en-IN">
              <a:latin typeface="Garamond" panose="02020404030301010803" pitchFamily="18" charset="0"/>
            </a:rPr>
            <a:t>BackEnd</a:t>
          </a:r>
          <a:endParaRPr lang="en-IN" dirty="0">
            <a:latin typeface="Garamond" panose="02020404030301010803" pitchFamily="18" charset="0"/>
          </a:endParaRPr>
        </a:p>
      </dgm:t>
    </dgm:pt>
    <dgm:pt modelId="{43BE39C5-5E9A-4AEC-B258-F7F7A6E2337A}" type="parTrans" cxnId="{884CB5CF-21A7-4170-9FC6-12C690147EC1}">
      <dgm:prSet/>
      <dgm:spPr/>
      <dgm:t>
        <a:bodyPr/>
        <a:lstStyle/>
        <a:p>
          <a:endParaRPr lang="en-IN">
            <a:latin typeface="Garamond" panose="02020404030301010803" pitchFamily="18" charset="0"/>
          </a:endParaRPr>
        </a:p>
      </dgm:t>
    </dgm:pt>
    <dgm:pt modelId="{320B4803-4DD3-4AAD-8A4B-A0ADBEB2D6BE}" type="sibTrans" cxnId="{884CB5CF-21A7-4170-9FC6-12C690147EC1}">
      <dgm:prSet/>
      <dgm:spPr/>
      <dgm:t>
        <a:bodyPr/>
        <a:lstStyle/>
        <a:p>
          <a:endParaRPr lang="en-IN">
            <a:latin typeface="Garamond" panose="02020404030301010803" pitchFamily="18" charset="0"/>
          </a:endParaRPr>
        </a:p>
      </dgm:t>
    </dgm:pt>
    <dgm:pt modelId="{F2F8F474-CADC-419F-9E0D-CA3C906C8814}">
      <dgm:prSet custT="1"/>
      <dgm:spPr/>
      <dgm:t>
        <a:bodyPr/>
        <a:lstStyle/>
        <a:p>
          <a:r>
            <a:rPr lang="en-IN" sz="1200" dirty="0">
              <a:latin typeface="Garamond" panose="02020404030301010803" pitchFamily="18" charset="0"/>
            </a:rPr>
            <a:t>Manager Login System by fetching email and raw password (currently without hashing for simplicity) from Firebase Firestore Database in the same collection.</a:t>
          </a:r>
        </a:p>
      </dgm:t>
    </dgm:pt>
    <dgm:pt modelId="{D725E933-68B0-4E93-8B01-D18C08AB8889}" type="parTrans" cxnId="{9C0BD650-50D8-4CBE-B523-B1B423D9E6AB}">
      <dgm:prSet/>
      <dgm:spPr/>
      <dgm:t>
        <a:bodyPr/>
        <a:lstStyle/>
        <a:p>
          <a:endParaRPr lang="en-IN">
            <a:latin typeface="Garamond" panose="02020404030301010803" pitchFamily="18" charset="0"/>
          </a:endParaRPr>
        </a:p>
      </dgm:t>
    </dgm:pt>
    <dgm:pt modelId="{AD627B2C-2EBA-47FB-A2C4-749F23A04A74}" type="sibTrans" cxnId="{9C0BD650-50D8-4CBE-B523-B1B423D9E6AB}">
      <dgm:prSet/>
      <dgm:spPr/>
      <dgm:t>
        <a:bodyPr/>
        <a:lstStyle/>
        <a:p>
          <a:endParaRPr lang="en-IN">
            <a:latin typeface="Garamond" panose="02020404030301010803" pitchFamily="18" charset="0"/>
          </a:endParaRPr>
        </a:p>
      </dgm:t>
    </dgm:pt>
    <dgm:pt modelId="{F05FB5B7-822C-40EA-A848-60F2732B3EF6}">
      <dgm:prSet custT="1"/>
      <dgm:spPr/>
      <dgm:t>
        <a:bodyPr/>
        <a:lstStyle/>
        <a:p>
          <a:r>
            <a:rPr lang="en-IN" sz="1200" dirty="0">
              <a:latin typeface="Garamond" panose="02020404030301010803" pitchFamily="18" charset="0"/>
            </a:rPr>
            <a:t>Manager features include QR code generation, manual attendance marking, creation of menus and viewing analytics including predictions. </a:t>
          </a:r>
        </a:p>
      </dgm:t>
    </dgm:pt>
    <dgm:pt modelId="{4BA6963B-022D-4C60-9C50-39ACAC3B0583}" type="parTrans" cxnId="{A075776A-63C7-41CA-B513-D32606EBA6E0}">
      <dgm:prSet/>
      <dgm:spPr/>
      <dgm:t>
        <a:bodyPr/>
        <a:lstStyle/>
        <a:p>
          <a:endParaRPr lang="en-IN">
            <a:latin typeface="Garamond" panose="02020404030301010803" pitchFamily="18" charset="0"/>
          </a:endParaRPr>
        </a:p>
      </dgm:t>
    </dgm:pt>
    <dgm:pt modelId="{2DABB9D2-564B-4A18-B49C-756757509F1F}" type="sibTrans" cxnId="{A075776A-63C7-41CA-B513-D32606EBA6E0}">
      <dgm:prSet/>
      <dgm:spPr/>
      <dgm:t>
        <a:bodyPr/>
        <a:lstStyle/>
        <a:p>
          <a:endParaRPr lang="en-IN">
            <a:latin typeface="Garamond" panose="02020404030301010803" pitchFamily="18" charset="0"/>
          </a:endParaRPr>
        </a:p>
      </dgm:t>
    </dgm:pt>
    <dgm:pt modelId="{43022FF3-2E72-44AD-A5C8-10D409089B64}">
      <dgm:prSet custT="1"/>
      <dgm:spPr/>
      <dgm:t>
        <a:bodyPr/>
        <a:lstStyle/>
        <a:p>
          <a:r>
            <a:rPr lang="en-IN" sz="1200" dirty="0">
              <a:latin typeface="Garamond" panose="02020404030301010803" pitchFamily="18" charset="0"/>
            </a:rPr>
            <a:t>Runs at the flask Backend server.</a:t>
          </a:r>
        </a:p>
      </dgm:t>
    </dgm:pt>
    <dgm:pt modelId="{D536AE10-E505-4E0D-BA7E-F036E553C03F}" type="parTrans" cxnId="{B3F0BB1C-AB5B-42F8-97B3-353387231095}">
      <dgm:prSet/>
      <dgm:spPr/>
      <dgm:t>
        <a:bodyPr/>
        <a:lstStyle/>
        <a:p>
          <a:endParaRPr lang="en-IN">
            <a:latin typeface="Garamond" panose="02020404030301010803" pitchFamily="18" charset="0"/>
          </a:endParaRPr>
        </a:p>
      </dgm:t>
    </dgm:pt>
    <dgm:pt modelId="{20D47648-1107-4B2F-8A8F-9F038B9FB242}" type="sibTrans" cxnId="{B3F0BB1C-AB5B-42F8-97B3-353387231095}">
      <dgm:prSet/>
      <dgm:spPr/>
      <dgm:t>
        <a:bodyPr/>
        <a:lstStyle/>
        <a:p>
          <a:endParaRPr lang="en-IN">
            <a:latin typeface="Garamond" panose="02020404030301010803" pitchFamily="18" charset="0"/>
          </a:endParaRPr>
        </a:p>
      </dgm:t>
    </dgm:pt>
    <dgm:pt modelId="{8BC7BDCE-1FCB-41E4-95CA-F946ACF674BB}">
      <dgm:prSet custT="1"/>
      <dgm:spPr/>
      <dgm:t>
        <a:bodyPr/>
        <a:lstStyle/>
        <a:p>
          <a:r>
            <a:rPr lang="en-IN" sz="1200" dirty="0">
              <a:latin typeface="Garamond" panose="02020404030301010803" pitchFamily="18" charset="0"/>
            </a:rPr>
            <a:t>Handles APIs including authentication for manager and student, Attendance API (/attendance), fetching Student, Mess and manager details, (</a:t>
          </a:r>
          <a:r>
            <a:rPr lang="en-IN" sz="1200" dirty="0" err="1">
              <a:latin typeface="Garamond" panose="02020404030301010803" pitchFamily="18" charset="0"/>
            </a:rPr>
            <a:t>eg</a:t>
          </a:r>
          <a:r>
            <a:rPr lang="en-IN" sz="1200" dirty="0">
              <a:latin typeface="Garamond" panose="02020404030301010803" pitchFamily="18" charset="0"/>
            </a:rPr>
            <a:t>: /manager-info), Menu Creation and viewing, Feedback processing and showing predictions.</a:t>
          </a:r>
        </a:p>
      </dgm:t>
    </dgm:pt>
    <dgm:pt modelId="{FBC7ACAD-5A92-4B77-87FD-843BDDC39B7D}" type="parTrans" cxnId="{4774B206-883E-4F34-B04C-DA97538BDCC6}">
      <dgm:prSet/>
      <dgm:spPr/>
      <dgm:t>
        <a:bodyPr/>
        <a:lstStyle/>
        <a:p>
          <a:endParaRPr lang="en-IN">
            <a:latin typeface="Garamond" panose="02020404030301010803" pitchFamily="18" charset="0"/>
          </a:endParaRPr>
        </a:p>
      </dgm:t>
    </dgm:pt>
    <dgm:pt modelId="{3CF2FF9E-6BCB-4151-B117-75953F066104}" type="sibTrans" cxnId="{4774B206-883E-4F34-B04C-DA97538BDCC6}">
      <dgm:prSet/>
      <dgm:spPr/>
      <dgm:t>
        <a:bodyPr/>
        <a:lstStyle/>
        <a:p>
          <a:endParaRPr lang="en-IN">
            <a:latin typeface="Garamond" panose="02020404030301010803" pitchFamily="18" charset="0"/>
          </a:endParaRPr>
        </a:p>
      </dgm:t>
    </dgm:pt>
    <dgm:pt modelId="{6EC95569-1F82-4843-9BB0-9F0BFD6A6430}">
      <dgm:prSet custT="1"/>
      <dgm:spPr/>
      <dgm:t>
        <a:bodyPr/>
        <a:lstStyle/>
        <a:p>
          <a:r>
            <a:rPr lang="en-IN" sz="1200" dirty="0">
              <a:latin typeface="Garamond" panose="02020404030301010803" pitchFamily="18" charset="0"/>
            </a:rPr>
            <a:t>Handles the ML Model APIs including /predict and /train APIs.</a:t>
          </a:r>
        </a:p>
      </dgm:t>
    </dgm:pt>
    <dgm:pt modelId="{08922959-2D88-454B-96CF-CF7AEEC89122}" type="parTrans" cxnId="{C16CDF0F-1F38-4C09-99E4-09CFEC994A71}">
      <dgm:prSet/>
      <dgm:spPr/>
      <dgm:t>
        <a:bodyPr/>
        <a:lstStyle/>
        <a:p>
          <a:endParaRPr lang="en-IN">
            <a:latin typeface="Garamond" panose="02020404030301010803" pitchFamily="18" charset="0"/>
          </a:endParaRPr>
        </a:p>
      </dgm:t>
    </dgm:pt>
    <dgm:pt modelId="{D986DF4B-351D-4FFA-9814-617478A1C8A4}" type="sibTrans" cxnId="{C16CDF0F-1F38-4C09-99E4-09CFEC994A71}">
      <dgm:prSet/>
      <dgm:spPr/>
      <dgm:t>
        <a:bodyPr/>
        <a:lstStyle/>
        <a:p>
          <a:endParaRPr lang="en-IN">
            <a:latin typeface="Garamond" panose="02020404030301010803" pitchFamily="18" charset="0"/>
          </a:endParaRPr>
        </a:p>
      </dgm:t>
    </dgm:pt>
    <dgm:pt modelId="{8827A014-9127-47BB-AFA5-C62E1D9FB1FF}" type="pres">
      <dgm:prSet presAssocID="{4A82EE45-4E85-45BC-BD75-D0E2E21057EA}" presName="linearFlow" presStyleCnt="0">
        <dgm:presLayoutVars>
          <dgm:dir/>
          <dgm:animLvl val="lvl"/>
          <dgm:resizeHandles val="exact"/>
        </dgm:presLayoutVars>
      </dgm:prSet>
      <dgm:spPr/>
    </dgm:pt>
    <dgm:pt modelId="{031CB5B0-DAC8-4A66-ACF2-6B91BFAA9228}" type="pres">
      <dgm:prSet presAssocID="{10323BD7-4273-4042-A9B5-37AECD5B8BDB}" presName="composite" presStyleCnt="0"/>
      <dgm:spPr/>
    </dgm:pt>
    <dgm:pt modelId="{51AE9D22-81AE-42AF-B5B6-8A81B168393F}" type="pres">
      <dgm:prSet presAssocID="{10323BD7-4273-4042-A9B5-37AECD5B8BDB}" presName="parentText" presStyleLbl="alignNode1" presStyleIdx="0" presStyleCnt="4">
        <dgm:presLayoutVars>
          <dgm:chMax val="1"/>
          <dgm:bulletEnabled val="1"/>
        </dgm:presLayoutVars>
      </dgm:prSet>
      <dgm:spPr/>
    </dgm:pt>
    <dgm:pt modelId="{2FC1BA9E-BF18-4902-BE9B-4B8496E18185}" type="pres">
      <dgm:prSet presAssocID="{10323BD7-4273-4042-A9B5-37AECD5B8BDB}" presName="descendantText" presStyleLbl="alignAcc1" presStyleIdx="0" presStyleCnt="4">
        <dgm:presLayoutVars>
          <dgm:bulletEnabled val="1"/>
        </dgm:presLayoutVars>
      </dgm:prSet>
      <dgm:spPr/>
    </dgm:pt>
    <dgm:pt modelId="{D2BFFCDE-864B-4EB3-8F0E-753D3F09FC2A}" type="pres">
      <dgm:prSet presAssocID="{D87234CA-49BD-440E-8F43-F8561456E2F3}" presName="sp" presStyleCnt="0"/>
      <dgm:spPr/>
    </dgm:pt>
    <dgm:pt modelId="{E0DA0465-00E8-4570-89E5-0CD34971ED36}" type="pres">
      <dgm:prSet presAssocID="{8902AB99-C15D-4B0C-83B1-97DA9AB9AD33}" presName="composite" presStyleCnt="0"/>
      <dgm:spPr/>
    </dgm:pt>
    <dgm:pt modelId="{B1CBB731-1895-4591-A840-8AF28E517860}" type="pres">
      <dgm:prSet presAssocID="{8902AB99-C15D-4B0C-83B1-97DA9AB9AD33}" presName="parentText" presStyleLbl="alignNode1" presStyleIdx="1" presStyleCnt="4">
        <dgm:presLayoutVars>
          <dgm:chMax val="1"/>
          <dgm:bulletEnabled val="1"/>
        </dgm:presLayoutVars>
      </dgm:prSet>
      <dgm:spPr/>
    </dgm:pt>
    <dgm:pt modelId="{470D3607-D766-418F-922C-7B12FB7DB809}" type="pres">
      <dgm:prSet presAssocID="{8902AB99-C15D-4B0C-83B1-97DA9AB9AD33}" presName="descendantText" presStyleLbl="alignAcc1" presStyleIdx="1" presStyleCnt="4">
        <dgm:presLayoutVars>
          <dgm:bulletEnabled val="1"/>
        </dgm:presLayoutVars>
      </dgm:prSet>
      <dgm:spPr/>
    </dgm:pt>
    <dgm:pt modelId="{F4CB8CB3-5483-4021-897E-8909120F9B76}" type="pres">
      <dgm:prSet presAssocID="{3ACAAB12-DA54-4F83-8786-96D375ABA29B}" presName="sp" presStyleCnt="0"/>
      <dgm:spPr/>
    </dgm:pt>
    <dgm:pt modelId="{B5381C2E-C7E5-4356-8012-AADC31F7EE9E}" type="pres">
      <dgm:prSet presAssocID="{FB96756F-C4FE-4D82-8010-40ED0744C6C0}" presName="composite" presStyleCnt="0"/>
      <dgm:spPr/>
    </dgm:pt>
    <dgm:pt modelId="{227FE6B7-1403-4A28-805C-A14FE628A10C}" type="pres">
      <dgm:prSet presAssocID="{FB96756F-C4FE-4D82-8010-40ED0744C6C0}" presName="parentText" presStyleLbl="alignNode1" presStyleIdx="2" presStyleCnt="4">
        <dgm:presLayoutVars>
          <dgm:chMax val="1"/>
          <dgm:bulletEnabled val="1"/>
        </dgm:presLayoutVars>
      </dgm:prSet>
      <dgm:spPr/>
    </dgm:pt>
    <dgm:pt modelId="{5AD08A61-D700-47D1-8F33-E2114E2F3541}" type="pres">
      <dgm:prSet presAssocID="{FB96756F-C4FE-4D82-8010-40ED0744C6C0}" presName="descendantText" presStyleLbl="alignAcc1" presStyleIdx="2" presStyleCnt="4">
        <dgm:presLayoutVars>
          <dgm:bulletEnabled val="1"/>
        </dgm:presLayoutVars>
      </dgm:prSet>
      <dgm:spPr/>
    </dgm:pt>
    <dgm:pt modelId="{81B2AF71-6D77-4F22-A20F-5E2660800F1C}" type="pres">
      <dgm:prSet presAssocID="{180BEF3F-DBDB-4DC7-80F0-BF30BA531FB5}" presName="sp" presStyleCnt="0"/>
      <dgm:spPr/>
    </dgm:pt>
    <dgm:pt modelId="{A223CDE4-B2D5-4EB1-9739-B16C54439AD6}" type="pres">
      <dgm:prSet presAssocID="{26B5CC8A-3A13-4E79-A710-E2B6F4C64645}" presName="composite" presStyleCnt="0"/>
      <dgm:spPr/>
    </dgm:pt>
    <dgm:pt modelId="{A0317912-B9B2-4E80-A6D0-C5B4ED593DB0}" type="pres">
      <dgm:prSet presAssocID="{26B5CC8A-3A13-4E79-A710-E2B6F4C64645}" presName="parentText" presStyleLbl="alignNode1" presStyleIdx="3" presStyleCnt="4">
        <dgm:presLayoutVars>
          <dgm:chMax val="1"/>
          <dgm:bulletEnabled val="1"/>
        </dgm:presLayoutVars>
      </dgm:prSet>
      <dgm:spPr/>
    </dgm:pt>
    <dgm:pt modelId="{3FFBD667-F4B6-4D6D-A17B-853E105B3C78}" type="pres">
      <dgm:prSet presAssocID="{26B5CC8A-3A13-4E79-A710-E2B6F4C64645}" presName="descendantText" presStyleLbl="alignAcc1" presStyleIdx="3" presStyleCnt="4">
        <dgm:presLayoutVars>
          <dgm:bulletEnabled val="1"/>
        </dgm:presLayoutVars>
      </dgm:prSet>
      <dgm:spPr/>
    </dgm:pt>
  </dgm:ptLst>
  <dgm:cxnLst>
    <dgm:cxn modelId="{4774B206-883E-4F34-B04C-DA97538BDCC6}" srcId="{26B5CC8A-3A13-4E79-A710-E2B6F4C64645}" destId="{8BC7BDCE-1FCB-41E4-95CA-F946ACF674BB}" srcOrd="1" destOrd="0" parTransId="{FBC7ACAD-5A92-4B77-87FD-843BDDC39B7D}" sibTransId="{3CF2FF9E-6BCB-4151-B117-75953F066104}"/>
    <dgm:cxn modelId="{C16CDF0F-1F38-4C09-99E4-09CFEC994A71}" srcId="{26B5CC8A-3A13-4E79-A710-E2B6F4C64645}" destId="{6EC95569-1F82-4843-9BB0-9F0BFD6A6430}" srcOrd="2" destOrd="0" parTransId="{08922959-2D88-454B-96CF-CF7AEEC89122}" sibTransId="{D986DF4B-351D-4FFA-9814-617478A1C8A4}"/>
    <dgm:cxn modelId="{8972A31A-E504-4E78-9153-AD20D56340A8}" type="presOf" srcId="{8BC7BDCE-1FCB-41E4-95CA-F946ACF674BB}" destId="{3FFBD667-F4B6-4D6D-A17B-853E105B3C78}" srcOrd="0" destOrd="1" presId="urn:microsoft.com/office/officeart/2005/8/layout/chevron2"/>
    <dgm:cxn modelId="{B3F0BB1C-AB5B-42F8-97B3-353387231095}" srcId="{26B5CC8A-3A13-4E79-A710-E2B6F4C64645}" destId="{43022FF3-2E72-44AD-A5C8-10D409089B64}" srcOrd="0" destOrd="0" parTransId="{D536AE10-E505-4E0D-BA7E-F036E553C03F}" sibTransId="{20D47648-1107-4B2F-8A8F-9F038B9FB242}"/>
    <dgm:cxn modelId="{A7244731-F69B-4F21-B99E-E22339885B24}" type="presOf" srcId="{26B5CC8A-3A13-4E79-A710-E2B6F4C64645}" destId="{A0317912-B9B2-4E80-A6D0-C5B4ED593DB0}" srcOrd="0" destOrd="0" presId="urn:microsoft.com/office/officeart/2005/8/layout/chevron2"/>
    <dgm:cxn modelId="{83C1BD35-6894-4315-9C7D-9C01C0C628CB}" srcId="{4A82EE45-4E85-45BC-BD75-D0E2E21057EA}" destId="{10323BD7-4273-4042-A9B5-37AECD5B8BDB}" srcOrd="0" destOrd="0" parTransId="{A70663AE-B2B4-4A88-AF62-231CC3FCEB1B}" sibTransId="{D87234CA-49BD-440E-8F43-F8561456E2F3}"/>
    <dgm:cxn modelId="{DA97D964-45A1-4B37-88A0-946CF08E9093}" srcId="{8902AB99-C15D-4B0C-83B1-97DA9AB9AD33}" destId="{4E1B53A9-2BE1-42A0-801D-3FA449B3616F}" srcOrd="1" destOrd="0" parTransId="{420B104D-6B55-445E-9D46-BA0CECE1DC21}" sibTransId="{BD4963C6-EE59-4679-801A-56C9278586BF}"/>
    <dgm:cxn modelId="{A075776A-63C7-41CA-B513-D32606EBA6E0}" srcId="{FB96756F-C4FE-4D82-8010-40ED0744C6C0}" destId="{F05FB5B7-822C-40EA-A848-60F2732B3EF6}" srcOrd="1" destOrd="0" parTransId="{4BA6963B-022D-4C60-9C50-39ACAC3B0583}" sibTransId="{2DABB9D2-564B-4A18-B49C-756757509F1F}"/>
    <dgm:cxn modelId="{FF91A74A-497A-4D71-9513-FE6ED7747954}" type="presOf" srcId="{C754F3F4-FF44-48ED-82BA-C6E182722369}" destId="{2FC1BA9E-BF18-4902-BE9B-4B8496E18185}" srcOrd="0" destOrd="0" presId="urn:microsoft.com/office/officeart/2005/8/layout/chevron2"/>
    <dgm:cxn modelId="{9C0BD650-50D8-4CBE-B523-B1B423D9E6AB}" srcId="{FB96756F-C4FE-4D82-8010-40ED0744C6C0}" destId="{F2F8F474-CADC-419F-9E0D-CA3C906C8814}" srcOrd="0" destOrd="0" parTransId="{D725E933-68B0-4E93-8B01-D18C08AB8889}" sibTransId="{AD627B2C-2EBA-47FB-A2C4-749F23A04A74}"/>
    <dgm:cxn modelId="{E324157A-E971-4473-B660-86D82DAE69AD}" type="presOf" srcId="{344A19F1-6BA4-4D35-AF45-F59AE453122B}" destId="{470D3607-D766-418F-922C-7B12FB7DB809}" srcOrd="0" destOrd="0" presId="urn:microsoft.com/office/officeart/2005/8/layout/chevron2"/>
    <dgm:cxn modelId="{8232F67C-77DE-418F-A32A-4F827E10F28B}" srcId="{10323BD7-4273-4042-A9B5-37AECD5B8BDB}" destId="{4708E5EA-3081-4B8C-B8F5-E143B83F2A18}" srcOrd="1" destOrd="0" parTransId="{CD0910FE-6500-4439-A352-DE7EC2CB1F0F}" sibTransId="{1CB33585-C0FA-466D-B3F0-F70899D67AA9}"/>
    <dgm:cxn modelId="{39559E7F-EF37-4CDC-8485-1F6DA5B7D6B0}" type="presOf" srcId="{4A82EE45-4E85-45BC-BD75-D0E2E21057EA}" destId="{8827A014-9127-47BB-AFA5-C62E1D9FB1FF}" srcOrd="0" destOrd="0" presId="urn:microsoft.com/office/officeart/2005/8/layout/chevron2"/>
    <dgm:cxn modelId="{143DB082-68B8-41F5-AF37-FC0C3C1300C9}" type="presOf" srcId="{4E1B53A9-2BE1-42A0-801D-3FA449B3616F}" destId="{470D3607-D766-418F-922C-7B12FB7DB809}" srcOrd="0" destOrd="1" presId="urn:microsoft.com/office/officeart/2005/8/layout/chevron2"/>
    <dgm:cxn modelId="{75AF8383-314F-4F9C-B5D4-40D6D3158285}" srcId="{10323BD7-4273-4042-A9B5-37AECD5B8BDB}" destId="{C754F3F4-FF44-48ED-82BA-C6E182722369}" srcOrd="0" destOrd="0" parTransId="{4EBC1D19-F78C-4644-B7AB-727B6C0B2538}" sibTransId="{3AEF46B2-0908-47A7-884C-9852C3A2633F}"/>
    <dgm:cxn modelId="{3015E486-BB41-4B4E-8FF7-8EB6CBBC81D7}" type="presOf" srcId="{4708E5EA-3081-4B8C-B8F5-E143B83F2A18}" destId="{2FC1BA9E-BF18-4902-BE9B-4B8496E18185}" srcOrd="0" destOrd="1" presId="urn:microsoft.com/office/officeart/2005/8/layout/chevron2"/>
    <dgm:cxn modelId="{BC1E0989-53FC-4F03-928F-9712F53C2811}" type="presOf" srcId="{FB96756F-C4FE-4D82-8010-40ED0744C6C0}" destId="{227FE6B7-1403-4A28-805C-A14FE628A10C}" srcOrd="0" destOrd="0" presId="urn:microsoft.com/office/officeart/2005/8/layout/chevron2"/>
    <dgm:cxn modelId="{CA328296-A34E-4D6A-A1E7-BE47ED6142E9}" type="presOf" srcId="{F05FB5B7-822C-40EA-A848-60F2732B3EF6}" destId="{5AD08A61-D700-47D1-8F33-E2114E2F3541}" srcOrd="0" destOrd="1" presId="urn:microsoft.com/office/officeart/2005/8/layout/chevron2"/>
    <dgm:cxn modelId="{BC0209B5-C716-4613-889A-5EDF8E31ACAE}" srcId="{4A82EE45-4E85-45BC-BD75-D0E2E21057EA}" destId="{FB96756F-C4FE-4D82-8010-40ED0744C6C0}" srcOrd="2" destOrd="0" parTransId="{6C44DFDF-E1D3-42D8-957C-45C30B80E3B8}" sibTransId="{180BEF3F-DBDB-4DC7-80F0-BF30BA531FB5}"/>
    <dgm:cxn modelId="{F51655BB-A5E9-4A60-B15B-E816B76D7A54}" type="presOf" srcId="{8902AB99-C15D-4B0C-83B1-97DA9AB9AD33}" destId="{B1CBB731-1895-4591-A840-8AF28E517860}" srcOrd="0" destOrd="0" presId="urn:microsoft.com/office/officeart/2005/8/layout/chevron2"/>
    <dgm:cxn modelId="{B22E4BC7-EC26-443C-8991-053D6A50DA7D}" type="presOf" srcId="{43022FF3-2E72-44AD-A5C8-10D409089B64}" destId="{3FFBD667-F4B6-4D6D-A17B-853E105B3C78}" srcOrd="0" destOrd="0" presId="urn:microsoft.com/office/officeart/2005/8/layout/chevron2"/>
    <dgm:cxn modelId="{884CB5CF-21A7-4170-9FC6-12C690147EC1}" srcId="{4A82EE45-4E85-45BC-BD75-D0E2E21057EA}" destId="{26B5CC8A-3A13-4E79-A710-E2B6F4C64645}" srcOrd="3" destOrd="0" parTransId="{43BE39C5-5E9A-4AEC-B258-F7F7A6E2337A}" sibTransId="{320B4803-4DD3-4AAD-8A4B-A0ADBEB2D6BE}"/>
    <dgm:cxn modelId="{F98F5FD3-1F22-49A8-82C6-041E45028B42}" srcId="{8902AB99-C15D-4B0C-83B1-97DA9AB9AD33}" destId="{344A19F1-6BA4-4D35-AF45-F59AE453122B}" srcOrd="0" destOrd="0" parTransId="{DD3E7161-93A6-4E71-B3C5-A75B03DA026E}" sibTransId="{A5665812-681F-431B-9920-80A3E751497E}"/>
    <dgm:cxn modelId="{FD46D2DE-6727-418F-ACE5-782DF88383EA}" srcId="{4A82EE45-4E85-45BC-BD75-D0E2E21057EA}" destId="{8902AB99-C15D-4B0C-83B1-97DA9AB9AD33}" srcOrd="1" destOrd="0" parTransId="{5C8A11B4-3C45-433A-84C2-7311F75D87EE}" sibTransId="{3ACAAB12-DA54-4F83-8786-96D375ABA29B}"/>
    <dgm:cxn modelId="{35FACDE3-0A07-4D99-AB59-6852EDE32FCC}" type="presOf" srcId="{F2F8F474-CADC-419F-9E0D-CA3C906C8814}" destId="{5AD08A61-D700-47D1-8F33-E2114E2F3541}" srcOrd="0" destOrd="0" presId="urn:microsoft.com/office/officeart/2005/8/layout/chevron2"/>
    <dgm:cxn modelId="{7CBA20E5-7016-42D0-9050-6CEF0BD8CB09}" type="presOf" srcId="{6EC95569-1F82-4843-9BB0-9F0BFD6A6430}" destId="{3FFBD667-F4B6-4D6D-A17B-853E105B3C78}" srcOrd="0" destOrd="2" presId="urn:microsoft.com/office/officeart/2005/8/layout/chevron2"/>
    <dgm:cxn modelId="{89952CFC-E148-463E-98AB-2DA57961D5B6}" type="presOf" srcId="{10323BD7-4273-4042-A9B5-37AECD5B8BDB}" destId="{51AE9D22-81AE-42AF-B5B6-8A81B168393F}" srcOrd="0" destOrd="0" presId="urn:microsoft.com/office/officeart/2005/8/layout/chevron2"/>
    <dgm:cxn modelId="{0100853B-3C63-4D8C-9405-3551E6E72549}" type="presParOf" srcId="{8827A014-9127-47BB-AFA5-C62E1D9FB1FF}" destId="{031CB5B0-DAC8-4A66-ACF2-6B91BFAA9228}" srcOrd="0" destOrd="0" presId="urn:microsoft.com/office/officeart/2005/8/layout/chevron2"/>
    <dgm:cxn modelId="{A9D824D8-733E-4678-BFD7-42E7F12D7B6C}" type="presParOf" srcId="{031CB5B0-DAC8-4A66-ACF2-6B91BFAA9228}" destId="{51AE9D22-81AE-42AF-B5B6-8A81B168393F}" srcOrd="0" destOrd="0" presId="urn:microsoft.com/office/officeart/2005/8/layout/chevron2"/>
    <dgm:cxn modelId="{7D44185D-D57C-454B-BB3C-E97AB0EC1DD0}" type="presParOf" srcId="{031CB5B0-DAC8-4A66-ACF2-6B91BFAA9228}" destId="{2FC1BA9E-BF18-4902-BE9B-4B8496E18185}" srcOrd="1" destOrd="0" presId="urn:microsoft.com/office/officeart/2005/8/layout/chevron2"/>
    <dgm:cxn modelId="{790887E3-A6EA-455C-AEB9-419264D7D476}" type="presParOf" srcId="{8827A014-9127-47BB-AFA5-C62E1D9FB1FF}" destId="{D2BFFCDE-864B-4EB3-8F0E-753D3F09FC2A}" srcOrd="1" destOrd="0" presId="urn:microsoft.com/office/officeart/2005/8/layout/chevron2"/>
    <dgm:cxn modelId="{2FD29211-02DE-4080-B6EE-25BA543BA436}" type="presParOf" srcId="{8827A014-9127-47BB-AFA5-C62E1D9FB1FF}" destId="{E0DA0465-00E8-4570-89E5-0CD34971ED36}" srcOrd="2" destOrd="0" presId="urn:microsoft.com/office/officeart/2005/8/layout/chevron2"/>
    <dgm:cxn modelId="{23D2CEE8-FC7C-4C07-AE0F-328A84AB2236}" type="presParOf" srcId="{E0DA0465-00E8-4570-89E5-0CD34971ED36}" destId="{B1CBB731-1895-4591-A840-8AF28E517860}" srcOrd="0" destOrd="0" presId="urn:microsoft.com/office/officeart/2005/8/layout/chevron2"/>
    <dgm:cxn modelId="{CB3A263D-5C55-4B74-B9E7-FA451A1F6AD8}" type="presParOf" srcId="{E0DA0465-00E8-4570-89E5-0CD34971ED36}" destId="{470D3607-D766-418F-922C-7B12FB7DB809}" srcOrd="1" destOrd="0" presId="urn:microsoft.com/office/officeart/2005/8/layout/chevron2"/>
    <dgm:cxn modelId="{4B7564C0-45D5-4EA2-8D23-BD800210F509}" type="presParOf" srcId="{8827A014-9127-47BB-AFA5-C62E1D9FB1FF}" destId="{F4CB8CB3-5483-4021-897E-8909120F9B76}" srcOrd="3" destOrd="0" presId="urn:microsoft.com/office/officeart/2005/8/layout/chevron2"/>
    <dgm:cxn modelId="{02B8FEA0-7D8C-48BA-8538-83586A3C3503}" type="presParOf" srcId="{8827A014-9127-47BB-AFA5-C62E1D9FB1FF}" destId="{B5381C2E-C7E5-4356-8012-AADC31F7EE9E}" srcOrd="4" destOrd="0" presId="urn:microsoft.com/office/officeart/2005/8/layout/chevron2"/>
    <dgm:cxn modelId="{4BA549D3-07C0-4E27-994E-6B2C0AFE918B}" type="presParOf" srcId="{B5381C2E-C7E5-4356-8012-AADC31F7EE9E}" destId="{227FE6B7-1403-4A28-805C-A14FE628A10C}" srcOrd="0" destOrd="0" presId="urn:microsoft.com/office/officeart/2005/8/layout/chevron2"/>
    <dgm:cxn modelId="{266A8501-8925-4FF3-BC85-201D88187B3A}" type="presParOf" srcId="{B5381C2E-C7E5-4356-8012-AADC31F7EE9E}" destId="{5AD08A61-D700-47D1-8F33-E2114E2F3541}" srcOrd="1" destOrd="0" presId="urn:microsoft.com/office/officeart/2005/8/layout/chevron2"/>
    <dgm:cxn modelId="{43235158-F8BD-4497-90BA-9015B303ACFF}" type="presParOf" srcId="{8827A014-9127-47BB-AFA5-C62E1D9FB1FF}" destId="{81B2AF71-6D77-4F22-A20F-5E2660800F1C}" srcOrd="5" destOrd="0" presId="urn:microsoft.com/office/officeart/2005/8/layout/chevron2"/>
    <dgm:cxn modelId="{0B3A4DE0-5AD6-4599-B74C-349DA0224634}" type="presParOf" srcId="{8827A014-9127-47BB-AFA5-C62E1D9FB1FF}" destId="{A223CDE4-B2D5-4EB1-9739-B16C54439AD6}" srcOrd="6" destOrd="0" presId="urn:microsoft.com/office/officeart/2005/8/layout/chevron2"/>
    <dgm:cxn modelId="{5697E80B-BB74-4879-96E6-2E7C66A1B7A4}" type="presParOf" srcId="{A223CDE4-B2D5-4EB1-9739-B16C54439AD6}" destId="{A0317912-B9B2-4E80-A6D0-C5B4ED593DB0}" srcOrd="0" destOrd="0" presId="urn:microsoft.com/office/officeart/2005/8/layout/chevron2"/>
    <dgm:cxn modelId="{B69A101C-F3F7-4B49-9ED3-38326DCC0A4E}" type="presParOf" srcId="{A223CDE4-B2D5-4EB1-9739-B16C54439AD6}" destId="{3FFBD667-F4B6-4D6D-A17B-853E105B3C78}"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9CFEAC-FBCF-42A9-949A-A86A0900928E}">
      <dsp:nvSpPr>
        <dsp:cNvPr id="0" name=""/>
        <dsp:cNvSpPr/>
      </dsp:nvSpPr>
      <dsp:spPr>
        <a:xfrm>
          <a:off x="665312" y="0"/>
          <a:ext cx="7540206" cy="4641900"/>
        </a:xfrm>
        <a:prstGeom prst="rightArrow">
          <a:avLst/>
        </a:prstGeom>
        <a:solidFill>
          <a:schemeClr val="accent3">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 modelId="{32A91B46-94BB-4408-82B2-0917ED6E8BA7}">
      <dsp:nvSpPr>
        <dsp:cNvPr id="0" name=""/>
        <dsp:cNvSpPr/>
      </dsp:nvSpPr>
      <dsp:spPr>
        <a:xfrm>
          <a:off x="108" y="1392570"/>
          <a:ext cx="1298138" cy="185676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latin typeface="Garamond" panose="02020404030301010803" pitchFamily="18" charset="0"/>
            </a:rPr>
            <a:t>Manager Logins at Website</a:t>
          </a:r>
          <a:endParaRPr lang="en-IN" sz="1200" kern="1200" dirty="0">
            <a:latin typeface="Garamond" panose="02020404030301010803" pitchFamily="18" charset="0"/>
          </a:endParaRPr>
        </a:p>
      </dsp:txBody>
      <dsp:txXfrm>
        <a:off x="63478" y="1455940"/>
        <a:ext cx="1171398" cy="1730020"/>
      </dsp:txXfrm>
    </dsp:sp>
    <dsp:sp modelId="{B256EDA6-8E16-49DD-8435-077283ACB810}">
      <dsp:nvSpPr>
        <dsp:cNvPr id="0" name=""/>
        <dsp:cNvSpPr/>
      </dsp:nvSpPr>
      <dsp:spPr>
        <a:xfrm>
          <a:off x="1514603" y="1392570"/>
          <a:ext cx="1298138" cy="1856760"/>
        </a:xfrm>
        <a:prstGeom prst="roundRect">
          <a:avLst/>
        </a:prstGeom>
        <a:gradFill rotWithShape="0">
          <a:gsLst>
            <a:gs pos="0">
              <a:schemeClr val="accent3">
                <a:hueOff val="-1996664"/>
                <a:satOff val="16923"/>
                <a:lumOff val="1686"/>
                <a:alphaOff val="0"/>
                <a:tint val="50000"/>
                <a:satMod val="300000"/>
              </a:schemeClr>
            </a:gs>
            <a:gs pos="35000">
              <a:schemeClr val="accent3">
                <a:hueOff val="-1996664"/>
                <a:satOff val="16923"/>
                <a:lumOff val="1686"/>
                <a:alphaOff val="0"/>
                <a:tint val="37000"/>
                <a:satMod val="300000"/>
              </a:schemeClr>
            </a:gs>
            <a:gs pos="100000">
              <a:schemeClr val="accent3">
                <a:hueOff val="-1996664"/>
                <a:satOff val="16923"/>
                <a:lumOff val="168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latin typeface="Garamond" panose="02020404030301010803" pitchFamily="18" charset="0"/>
            </a:rPr>
            <a:t>Manager generates QR for attendance marking</a:t>
          </a:r>
          <a:endParaRPr lang="en-IN" sz="1200" kern="1200" dirty="0">
            <a:latin typeface="Garamond" panose="02020404030301010803" pitchFamily="18" charset="0"/>
          </a:endParaRPr>
        </a:p>
      </dsp:txBody>
      <dsp:txXfrm>
        <a:off x="1577973" y="1455940"/>
        <a:ext cx="1171398" cy="1730020"/>
      </dsp:txXfrm>
    </dsp:sp>
    <dsp:sp modelId="{84D5C321-9E24-475D-A96B-A0B4B125FB8F}">
      <dsp:nvSpPr>
        <dsp:cNvPr id="0" name=""/>
        <dsp:cNvSpPr/>
      </dsp:nvSpPr>
      <dsp:spPr>
        <a:xfrm>
          <a:off x="3029098" y="1392570"/>
          <a:ext cx="1298138" cy="1856760"/>
        </a:xfrm>
        <a:prstGeom prst="roundRect">
          <a:avLst/>
        </a:prstGeom>
        <a:gradFill rotWithShape="0">
          <a:gsLst>
            <a:gs pos="0">
              <a:schemeClr val="accent3">
                <a:hueOff val="-3993327"/>
                <a:satOff val="33846"/>
                <a:lumOff val="3372"/>
                <a:alphaOff val="0"/>
                <a:tint val="50000"/>
                <a:satMod val="300000"/>
              </a:schemeClr>
            </a:gs>
            <a:gs pos="35000">
              <a:schemeClr val="accent3">
                <a:hueOff val="-3993327"/>
                <a:satOff val="33846"/>
                <a:lumOff val="3372"/>
                <a:alphaOff val="0"/>
                <a:tint val="37000"/>
                <a:satMod val="300000"/>
              </a:schemeClr>
            </a:gs>
            <a:gs pos="100000">
              <a:schemeClr val="accent3">
                <a:hueOff val="-3993327"/>
                <a:satOff val="33846"/>
                <a:lumOff val="3372"/>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latin typeface="Garamond" panose="02020404030301010803" pitchFamily="18" charset="0"/>
            </a:rPr>
            <a:t>Students Login at Website</a:t>
          </a:r>
          <a:endParaRPr lang="en-IN" sz="1200" kern="1200" dirty="0">
            <a:latin typeface="Garamond" panose="02020404030301010803" pitchFamily="18" charset="0"/>
          </a:endParaRPr>
        </a:p>
      </dsp:txBody>
      <dsp:txXfrm>
        <a:off x="3092468" y="1455940"/>
        <a:ext cx="1171398" cy="1730020"/>
      </dsp:txXfrm>
    </dsp:sp>
    <dsp:sp modelId="{649B3F27-7DE4-4336-8E2D-64E8FF76345A}">
      <dsp:nvSpPr>
        <dsp:cNvPr id="0" name=""/>
        <dsp:cNvSpPr/>
      </dsp:nvSpPr>
      <dsp:spPr>
        <a:xfrm>
          <a:off x="4543593" y="1392570"/>
          <a:ext cx="1298138" cy="1856760"/>
        </a:xfrm>
        <a:prstGeom prst="roundRect">
          <a:avLst/>
        </a:prstGeom>
        <a:gradFill rotWithShape="0">
          <a:gsLst>
            <a:gs pos="0">
              <a:schemeClr val="accent3">
                <a:hueOff val="-5989991"/>
                <a:satOff val="50769"/>
                <a:lumOff val="5059"/>
                <a:alphaOff val="0"/>
                <a:tint val="50000"/>
                <a:satMod val="300000"/>
              </a:schemeClr>
            </a:gs>
            <a:gs pos="35000">
              <a:schemeClr val="accent3">
                <a:hueOff val="-5989991"/>
                <a:satOff val="50769"/>
                <a:lumOff val="5059"/>
                <a:alphaOff val="0"/>
                <a:tint val="37000"/>
                <a:satMod val="300000"/>
              </a:schemeClr>
            </a:gs>
            <a:gs pos="100000">
              <a:schemeClr val="accent3">
                <a:hueOff val="-5989991"/>
                <a:satOff val="50769"/>
                <a:lumOff val="5059"/>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latin typeface="Garamond" panose="02020404030301010803" pitchFamily="18" charset="0"/>
            </a:rPr>
            <a:t>Students mark their attendance either by scanning QR or asking Manager to manually mark attendance via Manual Marking Feature.</a:t>
          </a:r>
          <a:endParaRPr lang="en-IN" sz="1200" kern="1200" dirty="0">
            <a:latin typeface="Garamond" panose="02020404030301010803" pitchFamily="18" charset="0"/>
          </a:endParaRPr>
        </a:p>
      </dsp:txBody>
      <dsp:txXfrm>
        <a:off x="4606963" y="1455940"/>
        <a:ext cx="1171398" cy="1730020"/>
      </dsp:txXfrm>
    </dsp:sp>
    <dsp:sp modelId="{815CCD4B-4DC8-4011-99D0-EC741E57F764}">
      <dsp:nvSpPr>
        <dsp:cNvPr id="0" name=""/>
        <dsp:cNvSpPr/>
      </dsp:nvSpPr>
      <dsp:spPr>
        <a:xfrm>
          <a:off x="6058088" y="1392570"/>
          <a:ext cx="1298138" cy="1856760"/>
        </a:xfrm>
        <a:prstGeom prst="roundRect">
          <a:avLst/>
        </a:prstGeom>
        <a:gradFill rotWithShape="0">
          <a:gsLst>
            <a:gs pos="0">
              <a:schemeClr val="accent3">
                <a:hueOff val="-7986655"/>
                <a:satOff val="67692"/>
                <a:lumOff val="6745"/>
                <a:alphaOff val="0"/>
                <a:tint val="50000"/>
                <a:satMod val="300000"/>
              </a:schemeClr>
            </a:gs>
            <a:gs pos="35000">
              <a:schemeClr val="accent3">
                <a:hueOff val="-7986655"/>
                <a:satOff val="67692"/>
                <a:lumOff val="6745"/>
                <a:alphaOff val="0"/>
                <a:tint val="37000"/>
                <a:satMod val="300000"/>
              </a:schemeClr>
            </a:gs>
            <a:gs pos="100000">
              <a:schemeClr val="accent3">
                <a:hueOff val="-7986655"/>
                <a:satOff val="67692"/>
                <a:lumOff val="674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latin typeface="Garamond" panose="02020404030301010803" pitchFamily="18" charset="0"/>
            </a:rPr>
            <a:t>For a Slot of 15 minutes, the model is trained for crowd predictions</a:t>
          </a:r>
          <a:endParaRPr lang="en-IN" sz="1200" kern="1200" dirty="0">
            <a:latin typeface="Garamond" panose="02020404030301010803" pitchFamily="18" charset="0"/>
          </a:endParaRPr>
        </a:p>
      </dsp:txBody>
      <dsp:txXfrm>
        <a:off x="6121458" y="1455940"/>
        <a:ext cx="1171398" cy="1730020"/>
      </dsp:txXfrm>
    </dsp:sp>
    <dsp:sp modelId="{771E80F6-1930-4B56-BEE2-AAC7685ADDAD}">
      <dsp:nvSpPr>
        <dsp:cNvPr id="0" name=""/>
        <dsp:cNvSpPr/>
      </dsp:nvSpPr>
      <dsp:spPr>
        <a:xfrm>
          <a:off x="7572584" y="1392570"/>
          <a:ext cx="1298138" cy="1856760"/>
        </a:xfrm>
        <a:prstGeom prst="roundRect">
          <a:avLst/>
        </a:prstGeom>
        <a:gradFill rotWithShape="0">
          <a:gsLst>
            <a:gs pos="0">
              <a:schemeClr val="accent3">
                <a:hueOff val="-9983318"/>
                <a:satOff val="84615"/>
                <a:lumOff val="8431"/>
                <a:alphaOff val="0"/>
                <a:tint val="50000"/>
                <a:satMod val="300000"/>
              </a:schemeClr>
            </a:gs>
            <a:gs pos="35000">
              <a:schemeClr val="accent3">
                <a:hueOff val="-9983318"/>
                <a:satOff val="84615"/>
                <a:lumOff val="8431"/>
                <a:alphaOff val="0"/>
                <a:tint val="37000"/>
                <a:satMod val="300000"/>
              </a:schemeClr>
            </a:gs>
            <a:gs pos="100000">
              <a:schemeClr val="accent3">
                <a:hueOff val="-9983318"/>
                <a:satOff val="84615"/>
                <a:lumOff val="8431"/>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latin typeface="Garamond" panose="02020404030301010803" pitchFamily="18" charset="0"/>
            </a:rPr>
            <a:t>Students hit the predict API via Predictions/Anal-ytics section of website</a:t>
          </a:r>
          <a:endParaRPr lang="en-IN" sz="1200" kern="1200" dirty="0">
            <a:latin typeface="Garamond" panose="02020404030301010803" pitchFamily="18" charset="0"/>
          </a:endParaRPr>
        </a:p>
      </dsp:txBody>
      <dsp:txXfrm>
        <a:off x="7635954" y="1455940"/>
        <a:ext cx="1171398" cy="17300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AE9D22-81AE-42AF-B5B6-8A81B168393F}">
      <dsp:nvSpPr>
        <dsp:cNvPr id="0" name=""/>
        <dsp:cNvSpPr/>
      </dsp:nvSpPr>
      <dsp:spPr>
        <a:xfrm rot="5400000">
          <a:off x="-167941" y="171779"/>
          <a:ext cx="1119612" cy="783728"/>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Garamond" panose="02020404030301010803" pitchFamily="18" charset="0"/>
            </a:rPr>
            <a:t>ML Model</a:t>
          </a:r>
        </a:p>
      </dsp:txBody>
      <dsp:txXfrm rot="-5400000">
        <a:off x="1" y="395701"/>
        <a:ext cx="783728" cy="335884"/>
      </dsp:txXfrm>
    </dsp:sp>
    <dsp:sp modelId="{2FC1BA9E-BF18-4902-BE9B-4B8496E18185}">
      <dsp:nvSpPr>
        <dsp:cNvPr id="0" name=""/>
        <dsp:cNvSpPr/>
      </dsp:nvSpPr>
      <dsp:spPr>
        <a:xfrm rot="5400000">
          <a:off x="4406894" y="-3619327"/>
          <a:ext cx="727748" cy="7974080"/>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/train API to train the model with parameter passed for the mess information using the Linear Regression algorithm</a:t>
          </a:r>
        </a:p>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/predict API to predict the crowd level for next 15 minutes slot</a:t>
          </a:r>
        </a:p>
      </dsp:txBody>
      <dsp:txXfrm rot="-5400000">
        <a:off x="783728" y="39365"/>
        <a:ext cx="7938554" cy="656696"/>
      </dsp:txXfrm>
    </dsp:sp>
    <dsp:sp modelId="{B1CBB731-1895-4591-A840-8AF28E517860}">
      <dsp:nvSpPr>
        <dsp:cNvPr id="0" name=""/>
        <dsp:cNvSpPr/>
      </dsp:nvSpPr>
      <dsp:spPr>
        <a:xfrm rot="5400000">
          <a:off x="-167941" y="1142970"/>
          <a:ext cx="1119612" cy="783728"/>
        </a:xfrm>
        <a:prstGeom prst="chevron">
          <a:avLst/>
        </a:prstGeom>
        <a:solidFill>
          <a:schemeClr val="accent3">
            <a:hueOff val="-3327773"/>
            <a:satOff val="28205"/>
            <a:lumOff val="2810"/>
            <a:alphaOff val="0"/>
          </a:schemeClr>
        </a:solidFill>
        <a:ln w="25400" cap="flat" cmpd="sng" algn="ctr">
          <a:solidFill>
            <a:schemeClr val="accent3">
              <a:hueOff val="-3327773"/>
              <a:satOff val="28205"/>
              <a:lumOff val="281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err="1">
              <a:latin typeface="Garamond" panose="02020404030301010803" pitchFamily="18" charset="0"/>
            </a:rPr>
            <a:t>FrontEnd</a:t>
          </a:r>
          <a:r>
            <a:rPr lang="en-IN" sz="1200" kern="1200" dirty="0">
              <a:latin typeface="Garamond" panose="02020404030301010803" pitchFamily="18" charset="0"/>
            </a:rPr>
            <a:t> Student</a:t>
          </a:r>
        </a:p>
      </dsp:txBody>
      <dsp:txXfrm rot="-5400000">
        <a:off x="1" y="1366892"/>
        <a:ext cx="783728" cy="335884"/>
      </dsp:txXfrm>
    </dsp:sp>
    <dsp:sp modelId="{470D3607-D766-418F-922C-7B12FB7DB809}">
      <dsp:nvSpPr>
        <dsp:cNvPr id="0" name=""/>
        <dsp:cNvSpPr/>
      </dsp:nvSpPr>
      <dsp:spPr>
        <a:xfrm rot="5400000">
          <a:off x="4406894" y="-2648137"/>
          <a:ext cx="727748" cy="7974080"/>
        </a:xfrm>
        <a:prstGeom prst="round2SameRect">
          <a:avLst/>
        </a:prstGeom>
        <a:solidFill>
          <a:schemeClr val="lt1">
            <a:alpha val="90000"/>
            <a:hueOff val="0"/>
            <a:satOff val="0"/>
            <a:lumOff val="0"/>
            <a:alphaOff val="0"/>
          </a:schemeClr>
        </a:solidFill>
        <a:ln w="25400" cap="flat" cmpd="sng" algn="ctr">
          <a:solidFill>
            <a:schemeClr val="accent3">
              <a:hueOff val="-3327773"/>
              <a:satOff val="28205"/>
              <a:lumOff val="281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Student Login System by fetching data from Firebase Firestore Database in </a:t>
          </a:r>
          <a:r>
            <a:rPr lang="en-IN" sz="1200" kern="1200" dirty="0" err="1">
              <a:latin typeface="Garamond" panose="02020404030301010803" pitchFamily="18" charset="0"/>
            </a:rPr>
            <a:t>loginCredentials</a:t>
          </a:r>
          <a:r>
            <a:rPr lang="en-IN" sz="1200" kern="1200" dirty="0">
              <a:latin typeface="Garamond" panose="02020404030301010803" pitchFamily="18" charset="0"/>
            </a:rPr>
            <a:t> collection.</a:t>
          </a:r>
        </a:p>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Student Features include marking attendance via QR code, submitting meal review, viewing menu and analytics including Predictions</a:t>
          </a:r>
          <a:r>
            <a:rPr lang="en-IN" sz="1100" kern="1200" dirty="0">
              <a:latin typeface="Garamond" panose="02020404030301010803" pitchFamily="18" charset="0"/>
            </a:rPr>
            <a:t>.</a:t>
          </a:r>
        </a:p>
      </dsp:txBody>
      <dsp:txXfrm rot="-5400000">
        <a:off x="783728" y="1010555"/>
        <a:ext cx="7938554" cy="656696"/>
      </dsp:txXfrm>
    </dsp:sp>
    <dsp:sp modelId="{227FE6B7-1403-4A28-805C-A14FE628A10C}">
      <dsp:nvSpPr>
        <dsp:cNvPr id="0" name=""/>
        <dsp:cNvSpPr/>
      </dsp:nvSpPr>
      <dsp:spPr>
        <a:xfrm rot="5400000">
          <a:off x="-167941" y="2114160"/>
          <a:ext cx="1119612" cy="783728"/>
        </a:xfrm>
        <a:prstGeom prst="chevron">
          <a:avLst/>
        </a:prstGeom>
        <a:solidFill>
          <a:schemeClr val="accent3">
            <a:hueOff val="-6655546"/>
            <a:satOff val="56410"/>
            <a:lumOff val="5621"/>
            <a:alphaOff val="0"/>
          </a:schemeClr>
        </a:solidFill>
        <a:ln w="25400" cap="flat" cmpd="sng" algn="ctr">
          <a:solidFill>
            <a:schemeClr val="accent3">
              <a:hueOff val="-6655546"/>
              <a:satOff val="56410"/>
              <a:lumOff val="5621"/>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err="1">
              <a:latin typeface="Garamond" panose="02020404030301010803" pitchFamily="18" charset="0"/>
            </a:rPr>
            <a:t>FrontEnd</a:t>
          </a:r>
          <a:r>
            <a:rPr lang="en-IN" sz="1200" kern="1200" dirty="0">
              <a:latin typeface="Garamond" panose="02020404030301010803" pitchFamily="18" charset="0"/>
            </a:rPr>
            <a:t> Manager</a:t>
          </a:r>
        </a:p>
      </dsp:txBody>
      <dsp:txXfrm rot="-5400000">
        <a:off x="1" y="2338082"/>
        <a:ext cx="783728" cy="335884"/>
      </dsp:txXfrm>
    </dsp:sp>
    <dsp:sp modelId="{5AD08A61-D700-47D1-8F33-E2114E2F3541}">
      <dsp:nvSpPr>
        <dsp:cNvPr id="0" name=""/>
        <dsp:cNvSpPr/>
      </dsp:nvSpPr>
      <dsp:spPr>
        <a:xfrm rot="5400000">
          <a:off x="4406894" y="-1676947"/>
          <a:ext cx="727748" cy="7974080"/>
        </a:xfrm>
        <a:prstGeom prst="round2SameRect">
          <a:avLst/>
        </a:prstGeom>
        <a:solidFill>
          <a:schemeClr val="lt1">
            <a:alpha val="90000"/>
            <a:hueOff val="0"/>
            <a:satOff val="0"/>
            <a:lumOff val="0"/>
            <a:alphaOff val="0"/>
          </a:schemeClr>
        </a:solidFill>
        <a:ln w="25400" cap="flat" cmpd="sng" algn="ctr">
          <a:solidFill>
            <a:schemeClr val="accent3">
              <a:hueOff val="-6655546"/>
              <a:satOff val="56410"/>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Manager Login System by fetching email and raw password (currently without hashing for simplicity) from Firebase Firestore Database in the same collection.</a:t>
          </a:r>
        </a:p>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Manager features include QR code generation, manual attendance marking, creation of menus and viewing analytics including predictions. </a:t>
          </a:r>
        </a:p>
      </dsp:txBody>
      <dsp:txXfrm rot="-5400000">
        <a:off x="783728" y="1981745"/>
        <a:ext cx="7938554" cy="656696"/>
      </dsp:txXfrm>
    </dsp:sp>
    <dsp:sp modelId="{A0317912-B9B2-4E80-A6D0-C5B4ED593DB0}">
      <dsp:nvSpPr>
        <dsp:cNvPr id="0" name=""/>
        <dsp:cNvSpPr/>
      </dsp:nvSpPr>
      <dsp:spPr>
        <a:xfrm rot="5400000">
          <a:off x="-167941" y="3085351"/>
          <a:ext cx="1119612" cy="783728"/>
        </a:xfrm>
        <a:prstGeom prst="chevron">
          <a:avLst/>
        </a:prstGeom>
        <a:solidFill>
          <a:schemeClr val="accent3">
            <a:hueOff val="-9983318"/>
            <a:satOff val="84615"/>
            <a:lumOff val="8431"/>
            <a:alphaOff val="0"/>
          </a:schemeClr>
        </a:solidFill>
        <a:ln w="25400" cap="flat" cmpd="sng" algn="ctr">
          <a:solidFill>
            <a:schemeClr val="accent3">
              <a:hueOff val="-9983318"/>
              <a:satOff val="84615"/>
              <a:lumOff val="8431"/>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a:latin typeface="Garamond" panose="02020404030301010803" pitchFamily="18" charset="0"/>
            </a:rPr>
            <a:t>BackEnd</a:t>
          </a:r>
          <a:endParaRPr lang="en-IN" sz="1200" kern="1200" dirty="0">
            <a:latin typeface="Garamond" panose="02020404030301010803" pitchFamily="18" charset="0"/>
          </a:endParaRPr>
        </a:p>
      </dsp:txBody>
      <dsp:txXfrm rot="-5400000">
        <a:off x="1" y="3309273"/>
        <a:ext cx="783728" cy="335884"/>
      </dsp:txXfrm>
    </dsp:sp>
    <dsp:sp modelId="{3FFBD667-F4B6-4D6D-A17B-853E105B3C78}">
      <dsp:nvSpPr>
        <dsp:cNvPr id="0" name=""/>
        <dsp:cNvSpPr/>
      </dsp:nvSpPr>
      <dsp:spPr>
        <a:xfrm rot="5400000">
          <a:off x="4406894" y="-705756"/>
          <a:ext cx="727748" cy="7974080"/>
        </a:xfrm>
        <a:prstGeom prst="round2SameRect">
          <a:avLst/>
        </a:prstGeom>
        <a:solidFill>
          <a:schemeClr val="lt1">
            <a:alpha val="90000"/>
            <a:hueOff val="0"/>
            <a:satOff val="0"/>
            <a:lumOff val="0"/>
            <a:alphaOff val="0"/>
          </a:schemeClr>
        </a:solidFill>
        <a:ln w="25400" cap="flat" cmpd="sng" algn="ctr">
          <a:solidFill>
            <a:schemeClr val="accent3">
              <a:hueOff val="-9983318"/>
              <a:satOff val="84615"/>
              <a:lumOff val="843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Runs at the flask Backend server.</a:t>
          </a:r>
        </a:p>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Handles APIs including authentication for manager and student, Attendance API (/attendance), fetching Student, Mess and manager details, (</a:t>
          </a:r>
          <a:r>
            <a:rPr lang="en-IN" sz="1200" kern="1200" dirty="0" err="1">
              <a:latin typeface="Garamond" panose="02020404030301010803" pitchFamily="18" charset="0"/>
            </a:rPr>
            <a:t>eg</a:t>
          </a:r>
          <a:r>
            <a:rPr lang="en-IN" sz="1200" kern="1200" dirty="0">
              <a:latin typeface="Garamond" panose="02020404030301010803" pitchFamily="18" charset="0"/>
            </a:rPr>
            <a:t>: /manager-info), Menu Creation and viewing, Feedback processing and showing predictions.</a:t>
          </a:r>
        </a:p>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Handles the ML Model APIs including /predict and /train APIs.</a:t>
          </a:r>
        </a:p>
      </dsp:txBody>
      <dsp:txXfrm rot="-5400000">
        <a:off x="783728" y="2952936"/>
        <a:ext cx="7938554" cy="65669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ad07014906_2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g3ad07014906_2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ad07014906_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g3ad07014906_2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ad07014906_2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g3ad07014906_2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a:extLst>
            <a:ext uri="{FF2B5EF4-FFF2-40B4-BE49-F238E27FC236}">
              <a16:creationId xmlns:a16="http://schemas.microsoft.com/office/drawing/2014/main" id="{C669FBDF-BEC5-A890-64D8-E6540AB72BB5}"/>
            </a:ext>
          </a:extLst>
        </p:cNvPr>
        <p:cNvGrpSpPr/>
        <p:nvPr/>
      </p:nvGrpSpPr>
      <p:grpSpPr>
        <a:xfrm>
          <a:off x="0" y="0"/>
          <a:ext cx="0" cy="0"/>
          <a:chOff x="0" y="0"/>
          <a:chExt cx="0" cy="0"/>
        </a:xfrm>
      </p:grpSpPr>
      <p:sp>
        <p:nvSpPr>
          <p:cNvPr id="151" name="Google Shape;151;g3ad07014906_2_109:notes">
            <a:extLst>
              <a:ext uri="{FF2B5EF4-FFF2-40B4-BE49-F238E27FC236}">
                <a16:creationId xmlns:a16="http://schemas.microsoft.com/office/drawing/2014/main" id="{22BBF37C-ECD8-5C92-576E-133B87D168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ad07014906_2_109:notes">
            <a:extLst>
              <a:ext uri="{FF2B5EF4-FFF2-40B4-BE49-F238E27FC236}">
                <a16:creationId xmlns:a16="http://schemas.microsoft.com/office/drawing/2014/main" id="{C30614E3-2600-9C48-5F02-6E0DDF51EFB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43394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a:extLst>
            <a:ext uri="{FF2B5EF4-FFF2-40B4-BE49-F238E27FC236}">
              <a16:creationId xmlns:a16="http://schemas.microsoft.com/office/drawing/2014/main" id="{61A6C227-A759-7F5C-8D16-F3553C51A984}"/>
            </a:ext>
          </a:extLst>
        </p:cNvPr>
        <p:cNvGrpSpPr/>
        <p:nvPr/>
      </p:nvGrpSpPr>
      <p:grpSpPr>
        <a:xfrm>
          <a:off x="0" y="0"/>
          <a:ext cx="0" cy="0"/>
          <a:chOff x="0" y="0"/>
          <a:chExt cx="0" cy="0"/>
        </a:xfrm>
      </p:grpSpPr>
      <p:sp>
        <p:nvSpPr>
          <p:cNvPr id="151" name="Google Shape;151;g3ad07014906_2_109:notes">
            <a:extLst>
              <a:ext uri="{FF2B5EF4-FFF2-40B4-BE49-F238E27FC236}">
                <a16:creationId xmlns:a16="http://schemas.microsoft.com/office/drawing/2014/main" id="{48631E66-B8A9-0C3E-E1BE-FCDA61EC1C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ad07014906_2_109:notes">
            <a:extLst>
              <a:ext uri="{FF2B5EF4-FFF2-40B4-BE49-F238E27FC236}">
                <a16:creationId xmlns:a16="http://schemas.microsoft.com/office/drawing/2014/main" id="{08AAE6DF-DAC3-D336-4BE5-3E1FC790AA1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94600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a:extLst>
            <a:ext uri="{FF2B5EF4-FFF2-40B4-BE49-F238E27FC236}">
              <a16:creationId xmlns:a16="http://schemas.microsoft.com/office/drawing/2014/main" id="{C0954AA5-66E2-387F-10E9-ADA4B935D2DF}"/>
            </a:ext>
          </a:extLst>
        </p:cNvPr>
        <p:cNvGrpSpPr/>
        <p:nvPr/>
      </p:nvGrpSpPr>
      <p:grpSpPr>
        <a:xfrm>
          <a:off x="0" y="0"/>
          <a:ext cx="0" cy="0"/>
          <a:chOff x="0" y="0"/>
          <a:chExt cx="0" cy="0"/>
        </a:xfrm>
      </p:grpSpPr>
      <p:sp>
        <p:nvSpPr>
          <p:cNvPr id="151" name="Google Shape;151;g3ad07014906_2_109:notes">
            <a:extLst>
              <a:ext uri="{FF2B5EF4-FFF2-40B4-BE49-F238E27FC236}">
                <a16:creationId xmlns:a16="http://schemas.microsoft.com/office/drawing/2014/main" id="{7BC7AC99-9D22-B7D1-FACF-81011AB7D4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ad07014906_2_109:notes">
            <a:extLst>
              <a:ext uri="{FF2B5EF4-FFF2-40B4-BE49-F238E27FC236}">
                <a16:creationId xmlns:a16="http://schemas.microsoft.com/office/drawing/2014/main" id="{05528CCB-5C34-5F0E-235D-BCB0F7686E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2551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a:extLst>
            <a:ext uri="{FF2B5EF4-FFF2-40B4-BE49-F238E27FC236}">
              <a16:creationId xmlns:a16="http://schemas.microsoft.com/office/drawing/2014/main" id="{A71D15D4-E74D-EBBD-DDB3-112F706EDC0F}"/>
            </a:ext>
          </a:extLst>
        </p:cNvPr>
        <p:cNvGrpSpPr/>
        <p:nvPr/>
      </p:nvGrpSpPr>
      <p:grpSpPr>
        <a:xfrm>
          <a:off x="0" y="0"/>
          <a:ext cx="0" cy="0"/>
          <a:chOff x="0" y="0"/>
          <a:chExt cx="0" cy="0"/>
        </a:xfrm>
      </p:grpSpPr>
      <p:sp>
        <p:nvSpPr>
          <p:cNvPr id="151" name="Google Shape;151;g3ad07014906_2_109:notes">
            <a:extLst>
              <a:ext uri="{FF2B5EF4-FFF2-40B4-BE49-F238E27FC236}">
                <a16:creationId xmlns:a16="http://schemas.microsoft.com/office/drawing/2014/main" id="{F649003C-43AA-5EE9-F0E7-04EB3A6F1A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ad07014906_2_109:notes">
            <a:extLst>
              <a:ext uri="{FF2B5EF4-FFF2-40B4-BE49-F238E27FC236}">
                <a16:creationId xmlns:a16="http://schemas.microsoft.com/office/drawing/2014/main" id="{51E80564-6B65-F4E8-9C93-39545CC9E96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68815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a:extLst>
            <a:ext uri="{FF2B5EF4-FFF2-40B4-BE49-F238E27FC236}">
              <a16:creationId xmlns:a16="http://schemas.microsoft.com/office/drawing/2014/main" id="{DB862EFF-7037-2569-99E0-030DB045C928}"/>
            </a:ext>
          </a:extLst>
        </p:cNvPr>
        <p:cNvGrpSpPr/>
        <p:nvPr/>
      </p:nvGrpSpPr>
      <p:grpSpPr>
        <a:xfrm>
          <a:off x="0" y="0"/>
          <a:ext cx="0" cy="0"/>
          <a:chOff x="0" y="0"/>
          <a:chExt cx="0" cy="0"/>
        </a:xfrm>
      </p:grpSpPr>
      <p:sp>
        <p:nvSpPr>
          <p:cNvPr id="151" name="Google Shape;151;g3ad07014906_2_109:notes">
            <a:extLst>
              <a:ext uri="{FF2B5EF4-FFF2-40B4-BE49-F238E27FC236}">
                <a16:creationId xmlns:a16="http://schemas.microsoft.com/office/drawing/2014/main" id="{828121B8-F9E5-9BE4-1D33-31FDCEC799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ad07014906_2_109:notes">
            <a:extLst>
              <a:ext uri="{FF2B5EF4-FFF2-40B4-BE49-F238E27FC236}">
                <a16:creationId xmlns:a16="http://schemas.microsoft.com/office/drawing/2014/main" id="{78ECF11D-0E5A-7A8F-92C1-52BD626D6E8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00490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a:extLst>
            <a:ext uri="{FF2B5EF4-FFF2-40B4-BE49-F238E27FC236}">
              <a16:creationId xmlns:a16="http://schemas.microsoft.com/office/drawing/2014/main" id="{21F60EBF-7E68-6585-C9D6-EE107988CA7B}"/>
            </a:ext>
          </a:extLst>
        </p:cNvPr>
        <p:cNvGrpSpPr/>
        <p:nvPr/>
      </p:nvGrpSpPr>
      <p:grpSpPr>
        <a:xfrm>
          <a:off x="0" y="0"/>
          <a:ext cx="0" cy="0"/>
          <a:chOff x="0" y="0"/>
          <a:chExt cx="0" cy="0"/>
        </a:xfrm>
      </p:grpSpPr>
      <p:sp>
        <p:nvSpPr>
          <p:cNvPr id="151" name="Google Shape;151;g3ad07014906_2_109:notes">
            <a:extLst>
              <a:ext uri="{FF2B5EF4-FFF2-40B4-BE49-F238E27FC236}">
                <a16:creationId xmlns:a16="http://schemas.microsoft.com/office/drawing/2014/main" id="{991B1707-5F61-A790-5927-4C0B1A45F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ad07014906_2_109:notes">
            <a:extLst>
              <a:ext uri="{FF2B5EF4-FFF2-40B4-BE49-F238E27FC236}">
                <a16:creationId xmlns:a16="http://schemas.microsoft.com/office/drawing/2014/main" id="{0A3D007B-E6C9-BE53-2DED-7BA6DA66C3A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11170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ad07014906_2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3ad07014906_2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70CF2AA4-C805-2EBD-E8F7-608A2657AE73}"/>
            </a:ext>
          </a:extLst>
        </p:cNvPr>
        <p:cNvGrpSpPr/>
        <p:nvPr/>
      </p:nvGrpSpPr>
      <p:grpSpPr>
        <a:xfrm>
          <a:off x="0" y="0"/>
          <a:ext cx="0" cy="0"/>
          <a:chOff x="0" y="0"/>
          <a:chExt cx="0" cy="0"/>
        </a:xfrm>
      </p:grpSpPr>
      <p:sp>
        <p:nvSpPr>
          <p:cNvPr id="169" name="Google Shape;169;g3ad07014906_2_130:notes">
            <a:extLst>
              <a:ext uri="{FF2B5EF4-FFF2-40B4-BE49-F238E27FC236}">
                <a16:creationId xmlns:a16="http://schemas.microsoft.com/office/drawing/2014/main" id="{220E8F02-79C3-ACCA-83D8-2265B88CA3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3ad07014906_2_130:notes">
            <a:extLst>
              <a:ext uri="{FF2B5EF4-FFF2-40B4-BE49-F238E27FC236}">
                <a16:creationId xmlns:a16="http://schemas.microsoft.com/office/drawing/2014/main" id="{5E79ACF0-CCB4-042E-60ED-94B40AA0BE2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19593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B7A2A32D-4A32-46F4-B1FB-5C916D38EC38}"/>
            </a:ext>
          </a:extLst>
        </p:cNvPr>
        <p:cNvGrpSpPr/>
        <p:nvPr/>
      </p:nvGrpSpPr>
      <p:grpSpPr>
        <a:xfrm>
          <a:off x="0" y="0"/>
          <a:ext cx="0" cy="0"/>
          <a:chOff x="0" y="0"/>
          <a:chExt cx="0" cy="0"/>
        </a:xfrm>
      </p:grpSpPr>
      <p:sp>
        <p:nvSpPr>
          <p:cNvPr id="169" name="Google Shape;169;g3ad07014906_2_130:notes">
            <a:extLst>
              <a:ext uri="{FF2B5EF4-FFF2-40B4-BE49-F238E27FC236}">
                <a16:creationId xmlns:a16="http://schemas.microsoft.com/office/drawing/2014/main" id="{B25E8F87-5418-A17E-CE99-E4E27D62A0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3ad07014906_2_130:notes">
            <a:extLst>
              <a:ext uri="{FF2B5EF4-FFF2-40B4-BE49-F238E27FC236}">
                <a16:creationId xmlns:a16="http://schemas.microsoft.com/office/drawing/2014/main" id="{2E1DB14B-01DA-4770-6CC6-F78341E7ED7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77762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ad07014906_2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g3ad07014906_2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ad07014906_2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g3ad07014906_2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ad07014906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g3ad07014906_2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ad07014906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3ad07014906_2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E35B5A3-D420-E3F9-0DFF-4A8BD1E1B67A}"/>
            </a:ext>
          </a:extLst>
        </p:cNvPr>
        <p:cNvGrpSpPr/>
        <p:nvPr/>
      </p:nvGrpSpPr>
      <p:grpSpPr>
        <a:xfrm>
          <a:off x="0" y="0"/>
          <a:ext cx="0" cy="0"/>
          <a:chOff x="0" y="0"/>
          <a:chExt cx="0" cy="0"/>
        </a:xfrm>
      </p:grpSpPr>
      <p:sp>
        <p:nvSpPr>
          <p:cNvPr id="115" name="Google Shape;115;g3ad07014906_2_64:notes">
            <a:extLst>
              <a:ext uri="{FF2B5EF4-FFF2-40B4-BE49-F238E27FC236}">
                <a16:creationId xmlns:a16="http://schemas.microsoft.com/office/drawing/2014/main" id="{E3C1CCDF-B56E-BBCB-4AB9-16B2BBA90C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3ad07014906_2_64:notes">
            <a:extLst>
              <a:ext uri="{FF2B5EF4-FFF2-40B4-BE49-F238E27FC236}">
                <a16:creationId xmlns:a16="http://schemas.microsoft.com/office/drawing/2014/main" id="{06781FF5-F385-7608-147E-C98BF0500B2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89264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ad07014906_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3ad07014906_2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ad07014906_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3ad07014906_2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AFB8FD52-7E98-52DA-961F-F834FD4B67CB}"/>
            </a:ext>
          </a:extLst>
        </p:cNvPr>
        <p:cNvGrpSpPr/>
        <p:nvPr/>
      </p:nvGrpSpPr>
      <p:grpSpPr>
        <a:xfrm>
          <a:off x="0" y="0"/>
          <a:ext cx="0" cy="0"/>
          <a:chOff x="0" y="0"/>
          <a:chExt cx="0" cy="0"/>
        </a:xfrm>
      </p:grpSpPr>
      <p:sp>
        <p:nvSpPr>
          <p:cNvPr id="169" name="Google Shape;169;g3ad07014906_2_130:notes">
            <a:extLst>
              <a:ext uri="{FF2B5EF4-FFF2-40B4-BE49-F238E27FC236}">
                <a16:creationId xmlns:a16="http://schemas.microsoft.com/office/drawing/2014/main" id="{9C75B91A-AF67-7273-7750-7A80AA68D8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3ad07014906_2_130:notes">
            <a:extLst>
              <a:ext uri="{FF2B5EF4-FFF2-40B4-BE49-F238E27FC236}">
                <a16:creationId xmlns:a16="http://schemas.microsoft.com/office/drawing/2014/main" id="{6921E5AD-7B70-75E7-83A2-012A5935E68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648208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ad07014906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3ad07014906_2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dakshrathi-india/"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mailto:iamdakshrathi@gmail.com" TargetMode="External"/><Relationship Id="rId5" Type="http://schemas.openxmlformats.org/officeDocument/2006/relationships/hyperlink" Target="https://github.com/InfinityxR9/" TargetMode="External"/><Relationship Id="rId4" Type="http://schemas.openxmlformats.org/officeDocument/2006/relationships/hyperlink" Target="mailto:aryansisodiya091107@gmail.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6"/>
          <p:cNvSpPr txBox="1"/>
          <p:nvPr/>
        </p:nvSpPr>
        <p:spPr>
          <a:xfrm>
            <a:off x="162600" y="3195124"/>
            <a:ext cx="8760000" cy="186009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Team Details</a:t>
            </a:r>
            <a:endParaRPr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434343"/>
              </a:solidFill>
              <a:latin typeface="Google Sans"/>
              <a:ea typeface="Google Sans"/>
              <a:cs typeface="Google Sans"/>
              <a:sym typeface="Google Sans"/>
            </a:endParaRPr>
          </a:p>
          <a:p>
            <a:pPr marL="571500">
              <a:buClr>
                <a:srgbClr val="434343"/>
              </a:buClr>
              <a:buSzPts val="1800"/>
            </a:pPr>
            <a:r>
              <a:rPr lang="en-GB" sz="1800" b="1" i="0" u="none" strike="noStrike" cap="none" dirty="0">
                <a:solidFill>
                  <a:srgbClr val="434343"/>
                </a:solidFill>
                <a:latin typeface="Google Sans"/>
                <a:ea typeface="Google Sans"/>
                <a:cs typeface="Google Sans"/>
                <a:sym typeface="Google Sans"/>
              </a:rPr>
              <a:t>Team name: </a:t>
            </a:r>
            <a:r>
              <a:rPr lang="en-US" sz="1800" b="1" dirty="0" err="1">
                <a:latin typeface="Garamond" panose="02020404030301010803" pitchFamily="18" charset="0"/>
              </a:rPr>
              <a:t>SmartMess</a:t>
            </a:r>
            <a:r>
              <a:rPr lang="en-US" sz="1800" dirty="0">
                <a:latin typeface="Garamond" panose="02020404030301010803" pitchFamily="18" charset="0"/>
              </a:rPr>
              <a:t>: Crowd-Aware and Data-Driven Mess Management System</a:t>
            </a:r>
            <a:endParaRPr sz="1800" i="0" u="none" strike="noStrike" cap="none" dirty="0">
              <a:solidFill>
                <a:srgbClr val="434343"/>
              </a:solidFill>
              <a:latin typeface="Garamond" panose="02020404030301010803" pitchFamily="18" charset="0"/>
              <a:ea typeface="Google Sans"/>
              <a:cs typeface="Google Sans"/>
              <a:sym typeface="Google Sans"/>
            </a:endParaRPr>
          </a:p>
          <a:p>
            <a:pPr marL="571500" marR="0" lvl="1" algn="l" rtl="0">
              <a:lnSpc>
                <a:spcPct val="100000"/>
              </a:lnSpc>
              <a:spcBef>
                <a:spcPts val="0"/>
              </a:spcBef>
              <a:spcAft>
                <a:spcPts val="0"/>
              </a:spcAft>
              <a:buClr>
                <a:srgbClr val="434343"/>
              </a:buClr>
              <a:buSzPts val="1800"/>
            </a:pPr>
            <a:r>
              <a:rPr lang="en-GB" sz="1800" b="1" i="0" u="none" strike="noStrike" cap="none" dirty="0">
                <a:solidFill>
                  <a:srgbClr val="434343"/>
                </a:solidFill>
                <a:latin typeface="Google Sans"/>
                <a:ea typeface="Google Sans"/>
                <a:cs typeface="Google Sans"/>
                <a:sym typeface="Google Sans"/>
              </a:rPr>
              <a:t>Team leader name: </a:t>
            </a:r>
            <a:r>
              <a:rPr lang="en-GB" sz="1800" dirty="0">
                <a:latin typeface="Garamond" panose="02020404030301010803" pitchFamily="18" charset="0"/>
                <a:sym typeface="Google Sans"/>
              </a:rPr>
              <a:t>Aryan Sisodiya</a:t>
            </a:r>
          </a:p>
          <a:p>
            <a:pPr marL="571500" marR="0" lvl="1" algn="l" rtl="0">
              <a:lnSpc>
                <a:spcPct val="100000"/>
              </a:lnSpc>
              <a:spcBef>
                <a:spcPts val="0"/>
              </a:spcBef>
              <a:spcAft>
                <a:spcPts val="0"/>
              </a:spcAft>
              <a:buClr>
                <a:srgbClr val="434343"/>
              </a:buClr>
              <a:buSzPts val="1800"/>
            </a:pPr>
            <a:r>
              <a:rPr lang="en-GB" sz="1800" b="1" dirty="0">
                <a:solidFill>
                  <a:srgbClr val="434343"/>
                </a:solidFill>
                <a:latin typeface="Google Sans"/>
                <a:ea typeface="Google Sans"/>
                <a:cs typeface="Google Sans"/>
                <a:sym typeface="Google Sans"/>
              </a:rPr>
              <a:t>Team Members:</a:t>
            </a:r>
            <a:r>
              <a:rPr lang="en-GB" sz="1800" dirty="0">
                <a:latin typeface="Garamond" panose="02020404030301010803" pitchFamily="18" charset="0"/>
                <a:sym typeface="Google Sans"/>
              </a:rPr>
              <a:t> Aryan Sisodiya (B25126), Daksh Rathi (B25132)</a:t>
            </a:r>
          </a:p>
          <a:p>
            <a:pPr marL="571500" marR="0" lvl="1" algn="l" rtl="0">
              <a:lnSpc>
                <a:spcPct val="100000"/>
              </a:lnSpc>
              <a:spcBef>
                <a:spcPts val="0"/>
              </a:spcBef>
              <a:spcAft>
                <a:spcPts val="0"/>
              </a:spcAft>
              <a:buClr>
                <a:srgbClr val="434343"/>
              </a:buClr>
              <a:buSzPts val="1800"/>
            </a:pPr>
            <a:r>
              <a:rPr lang="en-GB" sz="1800" b="1" i="0" u="none" strike="noStrike" cap="none" dirty="0">
                <a:solidFill>
                  <a:srgbClr val="434343"/>
                </a:solidFill>
                <a:latin typeface="Google Sans"/>
                <a:ea typeface="Google Sans"/>
                <a:cs typeface="Google Sans"/>
                <a:sym typeface="Google Sans"/>
              </a:rPr>
              <a:t>Problem Statement: Open Innovation</a:t>
            </a:r>
            <a:endParaRPr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Arial"/>
              <a:ea typeface="Arial"/>
              <a:cs typeface="Arial"/>
              <a:sym typeface="Arial"/>
            </a:endParaRPr>
          </a:p>
        </p:txBody>
      </p:sp>
      <p:pic>
        <p:nvPicPr>
          <p:cNvPr id="107" name="Google Shape;107;p26" title="Techsprint banner.png"/>
          <p:cNvPicPr preferRelativeResize="0"/>
          <p:nvPr/>
        </p:nvPicPr>
        <p:blipFill>
          <a:blip r:embed="rId3">
            <a:alphaModFix/>
          </a:blip>
          <a:stretch>
            <a:fillRect/>
          </a:stretch>
        </p:blipFill>
        <p:spPr>
          <a:xfrm>
            <a:off x="0" y="0"/>
            <a:ext cx="9085198" cy="30283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1"/>
          <p:cNvSpPr txBox="1"/>
          <p:nvPr/>
        </p:nvSpPr>
        <p:spPr>
          <a:xfrm>
            <a:off x="195475" y="830775"/>
            <a:ext cx="8772000" cy="51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Process flow diagram or Use-case diagram</a:t>
            </a:r>
            <a:endParaRPr sz="1800" b="1" i="0" u="none" strike="noStrike" cap="none" dirty="0">
              <a:solidFill>
                <a:srgbClr val="434343"/>
              </a:solidFill>
              <a:latin typeface="Google Sans"/>
              <a:ea typeface="Google Sans"/>
              <a:cs typeface="Google Sans"/>
              <a:sym typeface="Google Sans"/>
            </a:endParaRPr>
          </a:p>
        </p:txBody>
      </p:sp>
      <p:pic>
        <p:nvPicPr>
          <p:cNvPr id="137" name="Google Shape;137;p31"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graphicFrame>
        <p:nvGraphicFramePr>
          <p:cNvPr id="2" name="Diagram 1">
            <a:extLst>
              <a:ext uri="{FF2B5EF4-FFF2-40B4-BE49-F238E27FC236}">
                <a16:creationId xmlns:a16="http://schemas.microsoft.com/office/drawing/2014/main" id="{4A2C00F3-5F1C-44C4-362B-D6AA2E72AF50}"/>
              </a:ext>
            </a:extLst>
          </p:cNvPr>
          <p:cNvGraphicFramePr/>
          <p:nvPr>
            <p:extLst>
              <p:ext uri="{D42A27DB-BD31-4B8C-83A1-F6EECF244321}">
                <p14:modId xmlns:p14="http://schemas.microsoft.com/office/powerpoint/2010/main" val="4088747378"/>
              </p:ext>
            </p:extLst>
          </p:nvPr>
        </p:nvGraphicFramePr>
        <p:xfrm>
          <a:off x="176524" y="501600"/>
          <a:ext cx="8870831" cy="4641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3"/>
          <p:cNvSpPr txBox="1"/>
          <p:nvPr/>
        </p:nvSpPr>
        <p:spPr>
          <a:xfrm>
            <a:off x="96709" y="540000"/>
            <a:ext cx="8820900" cy="59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Architecture diagram of the proposed solution</a:t>
            </a:r>
            <a:endParaRPr sz="1800" b="1" i="0" u="none" strike="noStrike" cap="none" dirty="0">
              <a:solidFill>
                <a:srgbClr val="434343"/>
              </a:solidFill>
              <a:latin typeface="Google Sans"/>
              <a:ea typeface="Google Sans"/>
              <a:cs typeface="Google Sans"/>
              <a:sym typeface="Google Sans"/>
            </a:endParaRPr>
          </a:p>
        </p:txBody>
      </p:sp>
      <p:pic>
        <p:nvPicPr>
          <p:cNvPr id="149" name="Google Shape;149;p33"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graphicFrame>
        <p:nvGraphicFramePr>
          <p:cNvPr id="2" name="Diagram 1">
            <a:extLst>
              <a:ext uri="{FF2B5EF4-FFF2-40B4-BE49-F238E27FC236}">
                <a16:creationId xmlns:a16="http://schemas.microsoft.com/office/drawing/2014/main" id="{8DCDBF4E-33C5-2C2C-28B5-F1C48A2E5EED}"/>
              </a:ext>
            </a:extLst>
          </p:cNvPr>
          <p:cNvGraphicFramePr/>
          <p:nvPr>
            <p:extLst>
              <p:ext uri="{D42A27DB-BD31-4B8C-83A1-F6EECF244321}">
                <p14:modId xmlns:p14="http://schemas.microsoft.com/office/powerpoint/2010/main" val="3993550621"/>
              </p:ext>
            </p:extLst>
          </p:nvPr>
        </p:nvGraphicFramePr>
        <p:xfrm>
          <a:off x="159799" y="1029228"/>
          <a:ext cx="8757809" cy="40408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a:extLst>
            <a:ext uri="{FF2B5EF4-FFF2-40B4-BE49-F238E27FC236}">
              <a16:creationId xmlns:a16="http://schemas.microsoft.com/office/drawing/2014/main" id="{5C3D933A-2328-1E0D-C2FA-EB1EB396D567}"/>
            </a:ext>
          </a:extLst>
        </p:cNvPr>
        <p:cNvGrpSpPr/>
        <p:nvPr/>
      </p:nvGrpSpPr>
      <p:grpSpPr>
        <a:xfrm>
          <a:off x="0" y="0"/>
          <a:ext cx="0" cy="0"/>
          <a:chOff x="0" y="0"/>
          <a:chExt cx="0" cy="0"/>
        </a:xfrm>
      </p:grpSpPr>
      <p:sp>
        <p:nvSpPr>
          <p:cNvPr id="154" name="Google Shape;154;p34">
            <a:extLst>
              <a:ext uri="{FF2B5EF4-FFF2-40B4-BE49-F238E27FC236}">
                <a16:creationId xmlns:a16="http://schemas.microsoft.com/office/drawing/2014/main" id="{F3026028-572E-057C-2483-B54C4AD3651B}"/>
              </a:ext>
            </a:extLst>
          </p:cNvPr>
          <p:cNvSpPr txBox="1"/>
          <p:nvPr/>
        </p:nvSpPr>
        <p:spPr>
          <a:xfrm>
            <a:off x="210448" y="0"/>
            <a:ext cx="8723100" cy="59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Snapshots of the MVP (Web App)</a:t>
            </a:r>
            <a:endParaRPr sz="1800" b="1" i="0" u="none" strike="noStrike" cap="none" dirty="0">
              <a:solidFill>
                <a:srgbClr val="434343"/>
              </a:solidFill>
              <a:latin typeface="Google Sans"/>
              <a:ea typeface="Google Sans"/>
              <a:cs typeface="Google Sans"/>
              <a:sym typeface="Google Sans"/>
            </a:endParaRPr>
          </a:p>
        </p:txBody>
      </p:sp>
      <p:pic>
        <p:nvPicPr>
          <p:cNvPr id="155" name="Google Shape;155;p34" title="Group 2200185.png">
            <a:extLst>
              <a:ext uri="{FF2B5EF4-FFF2-40B4-BE49-F238E27FC236}">
                <a16:creationId xmlns:a16="http://schemas.microsoft.com/office/drawing/2014/main" id="{AAFEF415-3E39-9DB7-9B35-051182E0C53B}"/>
              </a:ext>
            </a:extLst>
          </p:cNvPr>
          <p:cNvPicPr preferRelativeResize="0"/>
          <p:nvPr/>
        </p:nvPicPr>
        <p:blipFill>
          <a:blip r:embed="rId3">
            <a:alphaModFix/>
          </a:blip>
          <a:stretch>
            <a:fillRect/>
          </a:stretch>
        </p:blipFill>
        <p:spPr>
          <a:xfrm>
            <a:off x="89462" y="87088"/>
            <a:ext cx="1826526" cy="327425"/>
          </a:xfrm>
          <a:prstGeom prst="rect">
            <a:avLst/>
          </a:prstGeom>
          <a:noFill/>
          <a:ln>
            <a:noFill/>
          </a:ln>
        </p:spPr>
      </p:pic>
      <p:pic>
        <p:nvPicPr>
          <p:cNvPr id="47" name="Picture 46">
            <a:extLst>
              <a:ext uri="{FF2B5EF4-FFF2-40B4-BE49-F238E27FC236}">
                <a16:creationId xmlns:a16="http://schemas.microsoft.com/office/drawing/2014/main" id="{5ED14045-1762-8F50-6292-3738CC4E3EA6}"/>
              </a:ext>
            </a:extLst>
          </p:cNvPr>
          <p:cNvPicPr>
            <a:picLocks noChangeAspect="1"/>
          </p:cNvPicPr>
          <p:nvPr/>
        </p:nvPicPr>
        <p:blipFill>
          <a:blip r:embed="rId4"/>
          <a:srcRect/>
          <a:stretch/>
        </p:blipFill>
        <p:spPr>
          <a:xfrm>
            <a:off x="3674051" y="578434"/>
            <a:ext cx="1795897" cy="4139424"/>
          </a:xfrm>
          <a:prstGeom prst="rect">
            <a:avLst/>
          </a:prstGeom>
        </p:spPr>
      </p:pic>
      <p:pic>
        <p:nvPicPr>
          <p:cNvPr id="49" name="Picture 48">
            <a:extLst>
              <a:ext uri="{FF2B5EF4-FFF2-40B4-BE49-F238E27FC236}">
                <a16:creationId xmlns:a16="http://schemas.microsoft.com/office/drawing/2014/main" id="{A5D7B86A-07C2-7214-67F3-9F970532883B}"/>
              </a:ext>
            </a:extLst>
          </p:cNvPr>
          <p:cNvPicPr>
            <a:picLocks noChangeAspect="1"/>
          </p:cNvPicPr>
          <p:nvPr/>
        </p:nvPicPr>
        <p:blipFill>
          <a:blip r:embed="rId5"/>
          <a:srcRect/>
          <a:stretch/>
        </p:blipFill>
        <p:spPr>
          <a:xfrm>
            <a:off x="567962" y="598939"/>
            <a:ext cx="1881748" cy="4074076"/>
          </a:xfrm>
          <a:prstGeom prst="rect">
            <a:avLst/>
          </a:prstGeom>
        </p:spPr>
      </p:pic>
      <p:sp>
        <p:nvSpPr>
          <p:cNvPr id="50" name="TextBox 49">
            <a:extLst>
              <a:ext uri="{FF2B5EF4-FFF2-40B4-BE49-F238E27FC236}">
                <a16:creationId xmlns:a16="http://schemas.microsoft.com/office/drawing/2014/main" id="{8DF675B7-C6A8-B774-4735-F4C2586B1F68}"/>
              </a:ext>
            </a:extLst>
          </p:cNvPr>
          <p:cNvSpPr txBox="1"/>
          <p:nvPr/>
        </p:nvSpPr>
        <p:spPr>
          <a:xfrm>
            <a:off x="131841" y="4717858"/>
            <a:ext cx="2917753"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Student Web Login Screen</a:t>
            </a:r>
          </a:p>
        </p:txBody>
      </p:sp>
      <p:sp>
        <p:nvSpPr>
          <p:cNvPr id="51" name="TextBox 50">
            <a:extLst>
              <a:ext uri="{FF2B5EF4-FFF2-40B4-BE49-F238E27FC236}">
                <a16:creationId xmlns:a16="http://schemas.microsoft.com/office/drawing/2014/main" id="{8084B27D-C481-BD94-75A0-FE27BC1B50ED}"/>
              </a:ext>
            </a:extLst>
          </p:cNvPr>
          <p:cNvSpPr txBox="1"/>
          <p:nvPr/>
        </p:nvSpPr>
        <p:spPr>
          <a:xfrm>
            <a:off x="3423993" y="4717858"/>
            <a:ext cx="2296011"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Student Home Screen</a:t>
            </a:r>
          </a:p>
        </p:txBody>
      </p:sp>
      <p:pic>
        <p:nvPicPr>
          <p:cNvPr id="2" name="Picture 1">
            <a:extLst>
              <a:ext uri="{FF2B5EF4-FFF2-40B4-BE49-F238E27FC236}">
                <a16:creationId xmlns:a16="http://schemas.microsoft.com/office/drawing/2014/main" id="{5EFCE002-A3CA-AEBF-193B-4B2EA51D6344}"/>
              </a:ext>
            </a:extLst>
          </p:cNvPr>
          <p:cNvPicPr>
            <a:picLocks noChangeAspect="1"/>
          </p:cNvPicPr>
          <p:nvPr/>
        </p:nvPicPr>
        <p:blipFill>
          <a:blip r:embed="rId6"/>
          <a:srcRect/>
          <a:stretch/>
        </p:blipFill>
        <p:spPr>
          <a:xfrm>
            <a:off x="6628796" y="606032"/>
            <a:ext cx="1877873" cy="4059609"/>
          </a:xfrm>
          <a:prstGeom prst="rect">
            <a:avLst/>
          </a:prstGeom>
        </p:spPr>
      </p:pic>
      <p:sp>
        <p:nvSpPr>
          <p:cNvPr id="3" name="TextBox 2">
            <a:extLst>
              <a:ext uri="{FF2B5EF4-FFF2-40B4-BE49-F238E27FC236}">
                <a16:creationId xmlns:a16="http://schemas.microsoft.com/office/drawing/2014/main" id="{1220328A-8EEF-B4E0-01B7-31CEB3780609}"/>
              </a:ext>
            </a:extLst>
          </p:cNvPr>
          <p:cNvSpPr txBox="1"/>
          <p:nvPr/>
        </p:nvSpPr>
        <p:spPr>
          <a:xfrm>
            <a:off x="6331529" y="4717858"/>
            <a:ext cx="2472405"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Student Review View Screen</a:t>
            </a:r>
          </a:p>
        </p:txBody>
      </p:sp>
    </p:spTree>
    <p:extLst>
      <p:ext uri="{BB962C8B-B14F-4D97-AF65-F5344CB8AC3E}">
        <p14:creationId xmlns:p14="http://schemas.microsoft.com/office/powerpoint/2010/main" val="3167198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a:extLst>
            <a:ext uri="{FF2B5EF4-FFF2-40B4-BE49-F238E27FC236}">
              <a16:creationId xmlns:a16="http://schemas.microsoft.com/office/drawing/2014/main" id="{2D9B741E-6923-F155-A6E8-37DF549B81BE}"/>
            </a:ext>
          </a:extLst>
        </p:cNvPr>
        <p:cNvGrpSpPr/>
        <p:nvPr/>
      </p:nvGrpSpPr>
      <p:grpSpPr>
        <a:xfrm>
          <a:off x="0" y="0"/>
          <a:ext cx="0" cy="0"/>
          <a:chOff x="0" y="0"/>
          <a:chExt cx="0" cy="0"/>
        </a:xfrm>
      </p:grpSpPr>
      <p:pic>
        <p:nvPicPr>
          <p:cNvPr id="155" name="Google Shape;155;p34" title="Group 2200185.png">
            <a:extLst>
              <a:ext uri="{FF2B5EF4-FFF2-40B4-BE49-F238E27FC236}">
                <a16:creationId xmlns:a16="http://schemas.microsoft.com/office/drawing/2014/main" id="{958995A9-865A-E9BB-1E80-10248761CCCD}"/>
              </a:ext>
            </a:extLst>
          </p:cNvPr>
          <p:cNvPicPr preferRelativeResize="0"/>
          <p:nvPr/>
        </p:nvPicPr>
        <p:blipFill>
          <a:blip r:embed="rId3">
            <a:alphaModFix/>
          </a:blip>
          <a:stretch>
            <a:fillRect/>
          </a:stretch>
        </p:blipFill>
        <p:spPr>
          <a:xfrm>
            <a:off x="89462" y="87088"/>
            <a:ext cx="1826526" cy="327425"/>
          </a:xfrm>
          <a:prstGeom prst="rect">
            <a:avLst/>
          </a:prstGeom>
          <a:noFill/>
          <a:ln>
            <a:noFill/>
          </a:ln>
        </p:spPr>
      </p:pic>
      <p:pic>
        <p:nvPicPr>
          <p:cNvPr id="47" name="Picture 46" descr="A screenshot of a cell phone&#10;&#10;AI-generated content may be incorrect.">
            <a:extLst>
              <a:ext uri="{FF2B5EF4-FFF2-40B4-BE49-F238E27FC236}">
                <a16:creationId xmlns:a16="http://schemas.microsoft.com/office/drawing/2014/main" id="{5274E972-D5DC-E2A8-BD4D-E3656DFBE465}"/>
              </a:ext>
            </a:extLst>
          </p:cNvPr>
          <p:cNvPicPr>
            <a:picLocks noChangeAspect="1"/>
          </p:cNvPicPr>
          <p:nvPr/>
        </p:nvPicPr>
        <p:blipFill>
          <a:blip r:embed="rId4"/>
          <a:stretch>
            <a:fillRect/>
          </a:stretch>
        </p:blipFill>
        <p:spPr>
          <a:xfrm>
            <a:off x="3505412" y="598658"/>
            <a:ext cx="1882572" cy="4074357"/>
          </a:xfrm>
          <a:prstGeom prst="rect">
            <a:avLst/>
          </a:prstGeom>
        </p:spPr>
      </p:pic>
      <p:pic>
        <p:nvPicPr>
          <p:cNvPr id="49" name="Picture 48">
            <a:extLst>
              <a:ext uri="{FF2B5EF4-FFF2-40B4-BE49-F238E27FC236}">
                <a16:creationId xmlns:a16="http://schemas.microsoft.com/office/drawing/2014/main" id="{5B8F70DF-07B9-788B-325A-D280E8F67AAB}"/>
              </a:ext>
            </a:extLst>
          </p:cNvPr>
          <p:cNvPicPr>
            <a:picLocks noChangeAspect="1"/>
          </p:cNvPicPr>
          <p:nvPr/>
        </p:nvPicPr>
        <p:blipFill>
          <a:blip r:embed="rId5"/>
          <a:srcRect/>
          <a:stretch/>
        </p:blipFill>
        <p:spPr>
          <a:xfrm>
            <a:off x="567551" y="598939"/>
            <a:ext cx="1882571" cy="4074076"/>
          </a:xfrm>
          <a:prstGeom prst="rect">
            <a:avLst/>
          </a:prstGeom>
        </p:spPr>
      </p:pic>
      <p:sp>
        <p:nvSpPr>
          <p:cNvPr id="50" name="TextBox 49">
            <a:extLst>
              <a:ext uri="{FF2B5EF4-FFF2-40B4-BE49-F238E27FC236}">
                <a16:creationId xmlns:a16="http://schemas.microsoft.com/office/drawing/2014/main" id="{402AAE5E-A663-F79B-4076-8B79C85616BD}"/>
              </a:ext>
            </a:extLst>
          </p:cNvPr>
          <p:cNvSpPr txBox="1"/>
          <p:nvPr/>
        </p:nvSpPr>
        <p:spPr>
          <a:xfrm>
            <a:off x="131841" y="4717858"/>
            <a:ext cx="2917753"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Student Crowd Prediction Screen</a:t>
            </a:r>
          </a:p>
        </p:txBody>
      </p:sp>
      <p:sp>
        <p:nvSpPr>
          <p:cNvPr id="51" name="TextBox 50">
            <a:extLst>
              <a:ext uri="{FF2B5EF4-FFF2-40B4-BE49-F238E27FC236}">
                <a16:creationId xmlns:a16="http://schemas.microsoft.com/office/drawing/2014/main" id="{FF10A6F0-F705-2E80-3992-959FA1B439CA}"/>
              </a:ext>
            </a:extLst>
          </p:cNvPr>
          <p:cNvSpPr txBox="1"/>
          <p:nvPr/>
        </p:nvSpPr>
        <p:spPr>
          <a:xfrm>
            <a:off x="3298692" y="4717858"/>
            <a:ext cx="2296011"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Student Analytics Screen</a:t>
            </a:r>
          </a:p>
        </p:txBody>
      </p:sp>
      <p:pic>
        <p:nvPicPr>
          <p:cNvPr id="2" name="Picture 1">
            <a:extLst>
              <a:ext uri="{FF2B5EF4-FFF2-40B4-BE49-F238E27FC236}">
                <a16:creationId xmlns:a16="http://schemas.microsoft.com/office/drawing/2014/main" id="{FBDD6593-CB24-B576-2E21-D44A27941C51}"/>
              </a:ext>
            </a:extLst>
          </p:cNvPr>
          <p:cNvPicPr>
            <a:picLocks noChangeAspect="1"/>
          </p:cNvPicPr>
          <p:nvPr/>
        </p:nvPicPr>
        <p:blipFill>
          <a:blip r:embed="rId6"/>
          <a:srcRect/>
          <a:stretch/>
        </p:blipFill>
        <p:spPr>
          <a:xfrm>
            <a:off x="6628796" y="598658"/>
            <a:ext cx="1877873" cy="4074357"/>
          </a:xfrm>
          <a:prstGeom prst="rect">
            <a:avLst/>
          </a:prstGeom>
        </p:spPr>
      </p:pic>
      <p:sp>
        <p:nvSpPr>
          <p:cNvPr id="3" name="TextBox 2">
            <a:extLst>
              <a:ext uri="{FF2B5EF4-FFF2-40B4-BE49-F238E27FC236}">
                <a16:creationId xmlns:a16="http://schemas.microsoft.com/office/drawing/2014/main" id="{0D0996BE-D5E1-DAA8-A5EE-A4D65AB3C81D}"/>
              </a:ext>
            </a:extLst>
          </p:cNvPr>
          <p:cNvSpPr txBox="1"/>
          <p:nvPr/>
        </p:nvSpPr>
        <p:spPr>
          <a:xfrm>
            <a:off x="6006752" y="4717858"/>
            <a:ext cx="3121960"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Student Meal Review (Anonymous)</a:t>
            </a:r>
          </a:p>
        </p:txBody>
      </p:sp>
    </p:spTree>
    <p:extLst>
      <p:ext uri="{BB962C8B-B14F-4D97-AF65-F5344CB8AC3E}">
        <p14:creationId xmlns:p14="http://schemas.microsoft.com/office/powerpoint/2010/main" val="3485795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a:extLst>
            <a:ext uri="{FF2B5EF4-FFF2-40B4-BE49-F238E27FC236}">
              <a16:creationId xmlns:a16="http://schemas.microsoft.com/office/drawing/2014/main" id="{00B13D3A-C9FD-9F5E-591F-DDC3A2532A32}"/>
            </a:ext>
          </a:extLst>
        </p:cNvPr>
        <p:cNvGrpSpPr/>
        <p:nvPr/>
      </p:nvGrpSpPr>
      <p:grpSpPr>
        <a:xfrm>
          <a:off x="0" y="0"/>
          <a:ext cx="0" cy="0"/>
          <a:chOff x="0" y="0"/>
          <a:chExt cx="0" cy="0"/>
        </a:xfrm>
      </p:grpSpPr>
      <p:pic>
        <p:nvPicPr>
          <p:cNvPr id="155" name="Google Shape;155;p34" title="Group 2200185.png">
            <a:extLst>
              <a:ext uri="{FF2B5EF4-FFF2-40B4-BE49-F238E27FC236}">
                <a16:creationId xmlns:a16="http://schemas.microsoft.com/office/drawing/2014/main" id="{5B0305F3-9D8D-EBA1-3819-0DBEE9083DC7}"/>
              </a:ext>
            </a:extLst>
          </p:cNvPr>
          <p:cNvPicPr preferRelativeResize="0"/>
          <p:nvPr/>
        </p:nvPicPr>
        <p:blipFill>
          <a:blip r:embed="rId3">
            <a:alphaModFix/>
          </a:blip>
          <a:stretch>
            <a:fillRect/>
          </a:stretch>
        </p:blipFill>
        <p:spPr>
          <a:xfrm>
            <a:off x="89462" y="87088"/>
            <a:ext cx="1826526" cy="327425"/>
          </a:xfrm>
          <a:prstGeom prst="rect">
            <a:avLst/>
          </a:prstGeom>
          <a:noFill/>
          <a:ln>
            <a:noFill/>
          </a:ln>
        </p:spPr>
      </p:pic>
      <p:pic>
        <p:nvPicPr>
          <p:cNvPr id="47" name="Picture 46" descr="Scientist viewing DNA test results on a computer screen in the laboratory">
            <a:extLst>
              <a:ext uri="{FF2B5EF4-FFF2-40B4-BE49-F238E27FC236}">
                <a16:creationId xmlns:a16="http://schemas.microsoft.com/office/drawing/2014/main" id="{C0E4BFD5-EA3D-34F4-B4E2-521C04A3F412}"/>
              </a:ext>
            </a:extLst>
          </p:cNvPr>
          <p:cNvPicPr>
            <a:picLocks noChangeAspect="1"/>
          </p:cNvPicPr>
          <p:nvPr/>
        </p:nvPicPr>
        <p:blipFill>
          <a:blip r:embed="rId4"/>
          <a:srcRect/>
          <a:stretch/>
        </p:blipFill>
        <p:spPr>
          <a:xfrm>
            <a:off x="3505412" y="1941362"/>
            <a:ext cx="1882572" cy="1388948"/>
          </a:xfrm>
          <a:prstGeom prst="rect">
            <a:avLst/>
          </a:prstGeom>
        </p:spPr>
      </p:pic>
      <p:pic>
        <p:nvPicPr>
          <p:cNvPr id="49" name="Picture 48">
            <a:extLst>
              <a:ext uri="{FF2B5EF4-FFF2-40B4-BE49-F238E27FC236}">
                <a16:creationId xmlns:a16="http://schemas.microsoft.com/office/drawing/2014/main" id="{84B9F75D-E422-F535-B55E-FA04B9A96E4C}"/>
              </a:ext>
            </a:extLst>
          </p:cNvPr>
          <p:cNvPicPr>
            <a:picLocks noChangeAspect="1"/>
          </p:cNvPicPr>
          <p:nvPr/>
        </p:nvPicPr>
        <p:blipFill>
          <a:blip r:embed="rId5"/>
          <a:srcRect/>
          <a:stretch/>
        </p:blipFill>
        <p:spPr>
          <a:xfrm>
            <a:off x="567551" y="598939"/>
            <a:ext cx="1882570" cy="4074076"/>
          </a:xfrm>
          <a:prstGeom prst="rect">
            <a:avLst/>
          </a:prstGeom>
        </p:spPr>
      </p:pic>
      <p:sp>
        <p:nvSpPr>
          <p:cNvPr id="50" name="TextBox 49">
            <a:extLst>
              <a:ext uri="{FF2B5EF4-FFF2-40B4-BE49-F238E27FC236}">
                <a16:creationId xmlns:a16="http://schemas.microsoft.com/office/drawing/2014/main" id="{D47EF82F-5A26-525F-667A-B8D072781489}"/>
              </a:ext>
            </a:extLst>
          </p:cNvPr>
          <p:cNvSpPr txBox="1"/>
          <p:nvPr/>
        </p:nvSpPr>
        <p:spPr>
          <a:xfrm>
            <a:off x="349696" y="4714295"/>
            <a:ext cx="2318280"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Mess Menu View Screen</a:t>
            </a:r>
          </a:p>
        </p:txBody>
      </p:sp>
      <p:sp>
        <p:nvSpPr>
          <p:cNvPr id="51" name="TextBox 50">
            <a:extLst>
              <a:ext uri="{FF2B5EF4-FFF2-40B4-BE49-F238E27FC236}">
                <a16:creationId xmlns:a16="http://schemas.microsoft.com/office/drawing/2014/main" id="{70D97DED-AD98-284B-CFD2-878E59FCDA26}"/>
              </a:ext>
            </a:extLst>
          </p:cNvPr>
          <p:cNvSpPr txBox="1"/>
          <p:nvPr/>
        </p:nvSpPr>
        <p:spPr>
          <a:xfrm>
            <a:off x="2994163" y="4716842"/>
            <a:ext cx="2905069"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Attendance Marking via QR Scan</a:t>
            </a:r>
          </a:p>
        </p:txBody>
      </p:sp>
      <p:pic>
        <p:nvPicPr>
          <p:cNvPr id="2" name="Picture 1">
            <a:extLst>
              <a:ext uri="{FF2B5EF4-FFF2-40B4-BE49-F238E27FC236}">
                <a16:creationId xmlns:a16="http://schemas.microsoft.com/office/drawing/2014/main" id="{3FE3097F-03B1-0594-0FB1-1C5E8EDDA5DF}"/>
              </a:ext>
            </a:extLst>
          </p:cNvPr>
          <p:cNvPicPr>
            <a:picLocks noChangeAspect="1"/>
          </p:cNvPicPr>
          <p:nvPr/>
        </p:nvPicPr>
        <p:blipFill>
          <a:blip r:embed="rId6"/>
          <a:srcRect/>
          <a:stretch/>
        </p:blipFill>
        <p:spPr>
          <a:xfrm>
            <a:off x="6628796" y="606289"/>
            <a:ext cx="1877873" cy="4059094"/>
          </a:xfrm>
          <a:prstGeom prst="rect">
            <a:avLst/>
          </a:prstGeom>
        </p:spPr>
      </p:pic>
      <p:sp>
        <p:nvSpPr>
          <p:cNvPr id="3" name="TextBox 2">
            <a:extLst>
              <a:ext uri="{FF2B5EF4-FFF2-40B4-BE49-F238E27FC236}">
                <a16:creationId xmlns:a16="http://schemas.microsoft.com/office/drawing/2014/main" id="{89ED669E-3930-506E-FA5A-A14C87DFFD20}"/>
              </a:ext>
            </a:extLst>
          </p:cNvPr>
          <p:cNvSpPr txBox="1"/>
          <p:nvPr/>
        </p:nvSpPr>
        <p:spPr>
          <a:xfrm>
            <a:off x="6310129" y="4714295"/>
            <a:ext cx="2515205"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Manager Web Login Screen</a:t>
            </a:r>
          </a:p>
        </p:txBody>
      </p:sp>
    </p:spTree>
    <p:extLst>
      <p:ext uri="{BB962C8B-B14F-4D97-AF65-F5344CB8AC3E}">
        <p14:creationId xmlns:p14="http://schemas.microsoft.com/office/powerpoint/2010/main" val="1121425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a:extLst>
            <a:ext uri="{FF2B5EF4-FFF2-40B4-BE49-F238E27FC236}">
              <a16:creationId xmlns:a16="http://schemas.microsoft.com/office/drawing/2014/main" id="{5E9D2416-762F-CE88-E007-2E9B196A7822}"/>
            </a:ext>
          </a:extLst>
        </p:cNvPr>
        <p:cNvGrpSpPr/>
        <p:nvPr/>
      </p:nvGrpSpPr>
      <p:grpSpPr>
        <a:xfrm>
          <a:off x="0" y="0"/>
          <a:ext cx="0" cy="0"/>
          <a:chOff x="0" y="0"/>
          <a:chExt cx="0" cy="0"/>
        </a:xfrm>
      </p:grpSpPr>
      <p:pic>
        <p:nvPicPr>
          <p:cNvPr id="155" name="Google Shape;155;p34" title="Group 2200185.png">
            <a:extLst>
              <a:ext uri="{FF2B5EF4-FFF2-40B4-BE49-F238E27FC236}">
                <a16:creationId xmlns:a16="http://schemas.microsoft.com/office/drawing/2014/main" id="{0955244D-CCA7-EF03-A600-D48A1C36E870}"/>
              </a:ext>
            </a:extLst>
          </p:cNvPr>
          <p:cNvPicPr preferRelativeResize="0"/>
          <p:nvPr/>
        </p:nvPicPr>
        <p:blipFill>
          <a:blip r:embed="rId3">
            <a:alphaModFix/>
          </a:blip>
          <a:stretch>
            <a:fillRect/>
          </a:stretch>
        </p:blipFill>
        <p:spPr>
          <a:xfrm>
            <a:off x="89462" y="87088"/>
            <a:ext cx="1826526" cy="327425"/>
          </a:xfrm>
          <a:prstGeom prst="rect">
            <a:avLst/>
          </a:prstGeom>
          <a:noFill/>
          <a:ln>
            <a:noFill/>
          </a:ln>
        </p:spPr>
      </p:pic>
      <p:pic>
        <p:nvPicPr>
          <p:cNvPr id="47" name="Picture 46">
            <a:extLst>
              <a:ext uri="{FF2B5EF4-FFF2-40B4-BE49-F238E27FC236}">
                <a16:creationId xmlns:a16="http://schemas.microsoft.com/office/drawing/2014/main" id="{1E737D95-BA6E-0B72-FE82-8442D793116E}"/>
              </a:ext>
            </a:extLst>
          </p:cNvPr>
          <p:cNvPicPr>
            <a:picLocks noChangeAspect="1"/>
          </p:cNvPicPr>
          <p:nvPr/>
        </p:nvPicPr>
        <p:blipFill>
          <a:blip r:embed="rId4"/>
          <a:srcRect/>
          <a:stretch/>
        </p:blipFill>
        <p:spPr>
          <a:xfrm>
            <a:off x="3618384" y="598940"/>
            <a:ext cx="1903248" cy="4118826"/>
          </a:xfrm>
          <a:prstGeom prst="rect">
            <a:avLst/>
          </a:prstGeom>
        </p:spPr>
      </p:pic>
      <p:pic>
        <p:nvPicPr>
          <p:cNvPr id="49" name="Picture 48">
            <a:extLst>
              <a:ext uri="{FF2B5EF4-FFF2-40B4-BE49-F238E27FC236}">
                <a16:creationId xmlns:a16="http://schemas.microsoft.com/office/drawing/2014/main" id="{DAFD7112-32C5-0D21-6593-737B59AA34AA}"/>
              </a:ext>
            </a:extLst>
          </p:cNvPr>
          <p:cNvPicPr>
            <a:picLocks noChangeAspect="1"/>
          </p:cNvPicPr>
          <p:nvPr/>
        </p:nvPicPr>
        <p:blipFill>
          <a:blip r:embed="rId5"/>
          <a:srcRect/>
          <a:stretch/>
        </p:blipFill>
        <p:spPr>
          <a:xfrm>
            <a:off x="567551" y="598940"/>
            <a:ext cx="1882570" cy="4074074"/>
          </a:xfrm>
          <a:prstGeom prst="rect">
            <a:avLst/>
          </a:prstGeom>
        </p:spPr>
      </p:pic>
      <p:sp>
        <p:nvSpPr>
          <p:cNvPr id="50" name="TextBox 49">
            <a:extLst>
              <a:ext uri="{FF2B5EF4-FFF2-40B4-BE49-F238E27FC236}">
                <a16:creationId xmlns:a16="http://schemas.microsoft.com/office/drawing/2014/main" id="{4C7A8C7F-9552-F910-5039-E0E5EB2763D6}"/>
              </a:ext>
            </a:extLst>
          </p:cNvPr>
          <p:cNvSpPr txBox="1"/>
          <p:nvPr/>
        </p:nvSpPr>
        <p:spPr>
          <a:xfrm>
            <a:off x="501529" y="4717766"/>
            <a:ext cx="2013676"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Manager Home Screen</a:t>
            </a:r>
          </a:p>
        </p:txBody>
      </p:sp>
      <p:sp>
        <p:nvSpPr>
          <p:cNvPr id="51" name="TextBox 50">
            <a:extLst>
              <a:ext uri="{FF2B5EF4-FFF2-40B4-BE49-F238E27FC236}">
                <a16:creationId xmlns:a16="http://schemas.microsoft.com/office/drawing/2014/main" id="{BDDF2544-A566-7175-7B6D-F5BD643C5C8D}"/>
              </a:ext>
            </a:extLst>
          </p:cNvPr>
          <p:cNvSpPr txBox="1"/>
          <p:nvPr/>
        </p:nvSpPr>
        <p:spPr>
          <a:xfrm>
            <a:off x="3284760" y="4717766"/>
            <a:ext cx="2574479"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QR Code Generation Screen</a:t>
            </a:r>
          </a:p>
        </p:txBody>
      </p:sp>
      <p:pic>
        <p:nvPicPr>
          <p:cNvPr id="2" name="Picture 1">
            <a:extLst>
              <a:ext uri="{FF2B5EF4-FFF2-40B4-BE49-F238E27FC236}">
                <a16:creationId xmlns:a16="http://schemas.microsoft.com/office/drawing/2014/main" id="{059F36B1-F89E-CF03-774D-3BB9FCC9431E}"/>
              </a:ext>
            </a:extLst>
          </p:cNvPr>
          <p:cNvPicPr>
            <a:picLocks noChangeAspect="1"/>
          </p:cNvPicPr>
          <p:nvPr/>
        </p:nvPicPr>
        <p:blipFill>
          <a:blip r:embed="rId6"/>
          <a:srcRect/>
          <a:stretch/>
        </p:blipFill>
        <p:spPr>
          <a:xfrm>
            <a:off x="6629909" y="606289"/>
            <a:ext cx="1875647" cy="4059094"/>
          </a:xfrm>
          <a:prstGeom prst="rect">
            <a:avLst/>
          </a:prstGeom>
        </p:spPr>
      </p:pic>
      <p:sp>
        <p:nvSpPr>
          <p:cNvPr id="3" name="TextBox 2">
            <a:extLst>
              <a:ext uri="{FF2B5EF4-FFF2-40B4-BE49-F238E27FC236}">
                <a16:creationId xmlns:a16="http://schemas.microsoft.com/office/drawing/2014/main" id="{6CB38E20-F9F6-C74E-414D-26EC9AB1E966}"/>
              </a:ext>
            </a:extLst>
          </p:cNvPr>
          <p:cNvSpPr txBox="1"/>
          <p:nvPr/>
        </p:nvSpPr>
        <p:spPr>
          <a:xfrm>
            <a:off x="6412120" y="4717766"/>
            <a:ext cx="2311223"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Marked Attendance by QR</a:t>
            </a:r>
          </a:p>
        </p:txBody>
      </p:sp>
    </p:spTree>
    <p:extLst>
      <p:ext uri="{BB962C8B-B14F-4D97-AF65-F5344CB8AC3E}">
        <p14:creationId xmlns:p14="http://schemas.microsoft.com/office/powerpoint/2010/main" val="1390501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a:extLst>
            <a:ext uri="{FF2B5EF4-FFF2-40B4-BE49-F238E27FC236}">
              <a16:creationId xmlns:a16="http://schemas.microsoft.com/office/drawing/2014/main" id="{CD6AC6CA-B514-681F-9763-EF7D5A064855}"/>
            </a:ext>
          </a:extLst>
        </p:cNvPr>
        <p:cNvGrpSpPr/>
        <p:nvPr/>
      </p:nvGrpSpPr>
      <p:grpSpPr>
        <a:xfrm>
          <a:off x="0" y="0"/>
          <a:ext cx="0" cy="0"/>
          <a:chOff x="0" y="0"/>
          <a:chExt cx="0" cy="0"/>
        </a:xfrm>
      </p:grpSpPr>
      <p:pic>
        <p:nvPicPr>
          <p:cNvPr id="155" name="Google Shape;155;p34" title="Group 2200185.png">
            <a:extLst>
              <a:ext uri="{FF2B5EF4-FFF2-40B4-BE49-F238E27FC236}">
                <a16:creationId xmlns:a16="http://schemas.microsoft.com/office/drawing/2014/main" id="{3FF7B24C-8364-DAE8-C1BD-CF7A612DEEC5}"/>
              </a:ext>
            </a:extLst>
          </p:cNvPr>
          <p:cNvPicPr preferRelativeResize="0"/>
          <p:nvPr/>
        </p:nvPicPr>
        <p:blipFill>
          <a:blip r:embed="rId3">
            <a:alphaModFix/>
          </a:blip>
          <a:stretch>
            <a:fillRect/>
          </a:stretch>
        </p:blipFill>
        <p:spPr>
          <a:xfrm>
            <a:off x="89462" y="87088"/>
            <a:ext cx="1826526" cy="327425"/>
          </a:xfrm>
          <a:prstGeom prst="rect">
            <a:avLst/>
          </a:prstGeom>
          <a:noFill/>
          <a:ln>
            <a:noFill/>
          </a:ln>
        </p:spPr>
      </p:pic>
      <p:pic>
        <p:nvPicPr>
          <p:cNvPr id="47" name="Picture 46">
            <a:extLst>
              <a:ext uri="{FF2B5EF4-FFF2-40B4-BE49-F238E27FC236}">
                <a16:creationId xmlns:a16="http://schemas.microsoft.com/office/drawing/2014/main" id="{8D905FF4-9522-67C3-37D0-B3D1E075B46D}"/>
              </a:ext>
            </a:extLst>
          </p:cNvPr>
          <p:cNvPicPr>
            <a:picLocks noChangeAspect="1"/>
          </p:cNvPicPr>
          <p:nvPr/>
        </p:nvPicPr>
        <p:blipFill>
          <a:blip r:embed="rId4"/>
          <a:srcRect/>
          <a:stretch/>
        </p:blipFill>
        <p:spPr>
          <a:xfrm>
            <a:off x="3618384" y="598941"/>
            <a:ext cx="1903248" cy="4118824"/>
          </a:xfrm>
          <a:prstGeom prst="rect">
            <a:avLst/>
          </a:prstGeom>
        </p:spPr>
      </p:pic>
      <p:pic>
        <p:nvPicPr>
          <p:cNvPr id="49" name="Picture 48">
            <a:extLst>
              <a:ext uri="{FF2B5EF4-FFF2-40B4-BE49-F238E27FC236}">
                <a16:creationId xmlns:a16="http://schemas.microsoft.com/office/drawing/2014/main" id="{AACD8EE5-64ED-D403-E37E-8C42C0900ADB}"/>
              </a:ext>
            </a:extLst>
          </p:cNvPr>
          <p:cNvPicPr>
            <a:picLocks noChangeAspect="1"/>
          </p:cNvPicPr>
          <p:nvPr/>
        </p:nvPicPr>
        <p:blipFill>
          <a:blip r:embed="rId5"/>
          <a:srcRect/>
          <a:stretch/>
        </p:blipFill>
        <p:spPr>
          <a:xfrm>
            <a:off x="567551" y="601353"/>
            <a:ext cx="1882570" cy="4069247"/>
          </a:xfrm>
          <a:prstGeom prst="rect">
            <a:avLst/>
          </a:prstGeom>
        </p:spPr>
      </p:pic>
      <p:sp>
        <p:nvSpPr>
          <p:cNvPr id="50" name="TextBox 49">
            <a:extLst>
              <a:ext uri="{FF2B5EF4-FFF2-40B4-BE49-F238E27FC236}">
                <a16:creationId xmlns:a16="http://schemas.microsoft.com/office/drawing/2014/main" id="{079D3889-0565-333A-D689-0AF011488BFD}"/>
              </a:ext>
            </a:extLst>
          </p:cNvPr>
          <p:cNvSpPr txBox="1"/>
          <p:nvPr/>
        </p:nvSpPr>
        <p:spPr>
          <a:xfrm>
            <a:off x="221596" y="4717766"/>
            <a:ext cx="2574479"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Student Reviews View Screen</a:t>
            </a:r>
          </a:p>
        </p:txBody>
      </p:sp>
      <p:sp>
        <p:nvSpPr>
          <p:cNvPr id="51" name="TextBox 50">
            <a:extLst>
              <a:ext uri="{FF2B5EF4-FFF2-40B4-BE49-F238E27FC236}">
                <a16:creationId xmlns:a16="http://schemas.microsoft.com/office/drawing/2014/main" id="{845739FD-FC8D-D0C1-E370-A2896423802A}"/>
              </a:ext>
            </a:extLst>
          </p:cNvPr>
          <p:cNvSpPr txBox="1"/>
          <p:nvPr/>
        </p:nvSpPr>
        <p:spPr>
          <a:xfrm>
            <a:off x="3284760" y="4717766"/>
            <a:ext cx="2574479"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Crowd Predictions Screen</a:t>
            </a:r>
          </a:p>
        </p:txBody>
      </p:sp>
      <p:pic>
        <p:nvPicPr>
          <p:cNvPr id="2" name="Picture 1">
            <a:extLst>
              <a:ext uri="{FF2B5EF4-FFF2-40B4-BE49-F238E27FC236}">
                <a16:creationId xmlns:a16="http://schemas.microsoft.com/office/drawing/2014/main" id="{3BB6F300-1509-6CD0-B752-CAAD6715487C}"/>
              </a:ext>
            </a:extLst>
          </p:cNvPr>
          <p:cNvPicPr>
            <a:picLocks noChangeAspect="1"/>
          </p:cNvPicPr>
          <p:nvPr/>
        </p:nvPicPr>
        <p:blipFill>
          <a:blip r:embed="rId6"/>
          <a:srcRect/>
          <a:stretch/>
        </p:blipFill>
        <p:spPr>
          <a:xfrm>
            <a:off x="6629909" y="606290"/>
            <a:ext cx="1875647" cy="4059092"/>
          </a:xfrm>
          <a:prstGeom prst="rect">
            <a:avLst/>
          </a:prstGeom>
        </p:spPr>
      </p:pic>
      <p:sp>
        <p:nvSpPr>
          <p:cNvPr id="3" name="TextBox 2">
            <a:extLst>
              <a:ext uri="{FF2B5EF4-FFF2-40B4-BE49-F238E27FC236}">
                <a16:creationId xmlns:a16="http://schemas.microsoft.com/office/drawing/2014/main" id="{E4AC3DC9-AA43-B68C-06F5-0F5F9518E9EC}"/>
              </a:ext>
            </a:extLst>
          </p:cNvPr>
          <p:cNvSpPr txBox="1"/>
          <p:nvPr/>
        </p:nvSpPr>
        <p:spPr>
          <a:xfrm>
            <a:off x="6412120" y="4717766"/>
            <a:ext cx="2311223"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All Marked Attendance</a:t>
            </a:r>
          </a:p>
        </p:txBody>
      </p:sp>
    </p:spTree>
    <p:extLst>
      <p:ext uri="{BB962C8B-B14F-4D97-AF65-F5344CB8AC3E}">
        <p14:creationId xmlns:p14="http://schemas.microsoft.com/office/powerpoint/2010/main" val="3870737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a:extLst>
            <a:ext uri="{FF2B5EF4-FFF2-40B4-BE49-F238E27FC236}">
              <a16:creationId xmlns:a16="http://schemas.microsoft.com/office/drawing/2014/main" id="{9AA1078F-9D19-C681-CE13-54B8382B8290}"/>
            </a:ext>
          </a:extLst>
        </p:cNvPr>
        <p:cNvGrpSpPr/>
        <p:nvPr/>
      </p:nvGrpSpPr>
      <p:grpSpPr>
        <a:xfrm>
          <a:off x="0" y="0"/>
          <a:ext cx="0" cy="0"/>
          <a:chOff x="0" y="0"/>
          <a:chExt cx="0" cy="0"/>
        </a:xfrm>
      </p:grpSpPr>
      <p:pic>
        <p:nvPicPr>
          <p:cNvPr id="155" name="Google Shape;155;p34" title="Group 2200185.png">
            <a:extLst>
              <a:ext uri="{FF2B5EF4-FFF2-40B4-BE49-F238E27FC236}">
                <a16:creationId xmlns:a16="http://schemas.microsoft.com/office/drawing/2014/main" id="{47C84794-40CD-88A8-587D-22CE3A16A7C6}"/>
              </a:ext>
            </a:extLst>
          </p:cNvPr>
          <p:cNvPicPr preferRelativeResize="0"/>
          <p:nvPr/>
        </p:nvPicPr>
        <p:blipFill>
          <a:blip r:embed="rId3">
            <a:alphaModFix/>
          </a:blip>
          <a:stretch>
            <a:fillRect/>
          </a:stretch>
        </p:blipFill>
        <p:spPr>
          <a:xfrm>
            <a:off x="89462" y="87088"/>
            <a:ext cx="1826526" cy="327425"/>
          </a:xfrm>
          <a:prstGeom prst="rect">
            <a:avLst/>
          </a:prstGeom>
          <a:noFill/>
          <a:ln>
            <a:noFill/>
          </a:ln>
        </p:spPr>
      </p:pic>
      <p:pic>
        <p:nvPicPr>
          <p:cNvPr id="47" name="Picture 46">
            <a:extLst>
              <a:ext uri="{FF2B5EF4-FFF2-40B4-BE49-F238E27FC236}">
                <a16:creationId xmlns:a16="http://schemas.microsoft.com/office/drawing/2014/main" id="{9C6AB3A2-DCE2-EFFC-41BF-2A19D77023C7}"/>
              </a:ext>
            </a:extLst>
          </p:cNvPr>
          <p:cNvPicPr>
            <a:picLocks noChangeAspect="1"/>
          </p:cNvPicPr>
          <p:nvPr/>
        </p:nvPicPr>
        <p:blipFill>
          <a:blip r:embed="rId4"/>
          <a:srcRect/>
          <a:stretch/>
        </p:blipFill>
        <p:spPr>
          <a:xfrm>
            <a:off x="3618384" y="601381"/>
            <a:ext cx="1903248" cy="4113943"/>
          </a:xfrm>
          <a:prstGeom prst="rect">
            <a:avLst/>
          </a:prstGeom>
        </p:spPr>
      </p:pic>
      <p:pic>
        <p:nvPicPr>
          <p:cNvPr id="49" name="Picture 48">
            <a:extLst>
              <a:ext uri="{FF2B5EF4-FFF2-40B4-BE49-F238E27FC236}">
                <a16:creationId xmlns:a16="http://schemas.microsoft.com/office/drawing/2014/main" id="{09CCA802-88FD-DC75-5F3A-A25178C9DC9C}"/>
              </a:ext>
            </a:extLst>
          </p:cNvPr>
          <p:cNvPicPr>
            <a:picLocks noChangeAspect="1"/>
          </p:cNvPicPr>
          <p:nvPr/>
        </p:nvPicPr>
        <p:blipFill>
          <a:blip r:embed="rId5"/>
          <a:srcRect/>
          <a:stretch/>
        </p:blipFill>
        <p:spPr>
          <a:xfrm>
            <a:off x="571077" y="601353"/>
            <a:ext cx="1875518" cy="4069247"/>
          </a:xfrm>
          <a:prstGeom prst="rect">
            <a:avLst/>
          </a:prstGeom>
        </p:spPr>
      </p:pic>
      <p:sp>
        <p:nvSpPr>
          <p:cNvPr id="50" name="TextBox 49">
            <a:extLst>
              <a:ext uri="{FF2B5EF4-FFF2-40B4-BE49-F238E27FC236}">
                <a16:creationId xmlns:a16="http://schemas.microsoft.com/office/drawing/2014/main" id="{3B566FF9-7F0D-52D7-37E8-A67324F77975}"/>
              </a:ext>
            </a:extLst>
          </p:cNvPr>
          <p:cNvSpPr txBox="1"/>
          <p:nvPr/>
        </p:nvSpPr>
        <p:spPr>
          <a:xfrm>
            <a:off x="531392" y="4717766"/>
            <a:ext cx="1954887"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Menu Update Screen</a:t>
            </a:r>
          </a:p>
        </p:txBody>
      </p:sp>
      <p:sp>
        <p:nvSpPr>
          <p:cNvPr id="51" name="TextBox 50">
            <a:extLst>
              <a:ext uri="{FF2B5EF4-FFF2-40B4-BE49-F238E27FC236}">
                <a16:creationId xmlns:a16="http://schemas.microsoft.com/office/drawing/2014/main" id="{23B89EEF-0F64-66D5-DC3F-402431A2A81E}"/>
              </a:ext>
            </a:extLst>
          </p:cNvPr>
          <p:cNvSpPr txBox="1"/>
          <p:nvPr/>
        </p:nvSpPr>
        <p:spPr>
          <a:xfrm>
            <a:off x="3284760" y="4717766"/>
            <a:ext cx="2574479"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Manual Attendance Marking</a:t>
            </a:r>
          </a:p>
        </p:txBody>
      </p:sp>
      <p:pic>
        <p:nvPicPr>
          <p:cNvPr id="2" name="Picture 1">
            <a:extLst>
              <a:ext uri="{FF2B5EF4-FFF2-40B4-BE49-F238E27FC236}">
                <a16:creationId xmlns:a16="http://schemas.microsoft.com/office/drawing/2014/main" id="{74BCE2B5-00FC-EA9E-AC6C-0CB2C7E1E237}"/>
              </a:ext>
            </a:extLst>
          </p:cNvPr>
          <p:cNvPicPr>
            <a:picLocks noChangeAspect="1"/>
          </p:cNvPicPr>
          <p:nvPr/>
        </p:nvPicPr>
        <p:blipFill>
          <a:blip r:embed="rId6"/>
          <a:srcRect/>
          <a:stretch/>
        </p:blipFill>
        <p:spPr>
          <a:xfrm>
            <a:off x="6629909" y="606290"/>
            <a:ext cx="1875646" cy="4059092"/>
          </a:xfrm>
          <a:prstGeom prst="rect">
            <a:avLst/>
          </a:prstGeom>
        </p:spPr>
      </p:pic>
      <p:sp>
        <p:nvSpPr>
          <p:cNvPr id="3" name="TextBox 2">
            <a:extLst>
              <a:ext uri="{FF2B5EF4-FFF2-40B4-BE49-F238E27FC236}">
                <a16:creationId xmlns:a16="http://schemas.microsoft.com/office/drawing/2014/main" id="{2A7C18A8-0791-C246-EF02-3E19E403F4BB}"/>
              </a:ext>
            </a:extLst>
          </p:cNvPr>
          <p:cNvSpPr txBox="1"/>
          <p:nvPr/>
        </p:nvSpPr>
        <p:spPr>
          <a:xfrm>
            <a:off x="6412120" y="4717766"/>
            <a:ext cx="2311223"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Bulk Attendance Marking</a:t>
            </a:r>
          </a:p>
        </p:txBody>
      </p:sp>
    </p:spTree>
    <p:extLst>
      <p:ext uri="{BB962C8B-B14F-4D97-AF65-F5344CB8AC3E}">
        <p14:creationId xmlns:p14="http://schemas.microsoft.com/office/powerpoint/2010/main" val="2585529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5"/>
          <p:cNvSpPr txBox="1"/>
          <p:nvPr/>
        </p:nvSpPr>
        <p:spPr>
          <a:xfrm>
            <a:off x="109950" y="781900"/>
            <a:ext cx="8894100" cy="69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a:solidFill>
                  <a:srgbClr val="434343"/>
                </a:solidFill>
                <a:latin typeface="Google Sans"/>
                <a:ea typeface="Google Sans"/>
                <a:cs typeface="Google Sans"/>
                <a:sym typeface="Google Sans"/>
              </a:rPr>
              <a:t>Additional Details/Future Development (if any)</a:t>
            </a:r>
            <a:endParaRPr sz="1800" b="1" i="0" u="none" strike="noStrike" cap="none">
              <a:solidFill>
                <a:srgbClr val="434343"/>
              </a:solidFill>
              <a:latin typeface="Google Sans"/>
              <a:ea typeface="Google Sans"/>
              <a:cs typeface="Google Sans"/>
              <a:sym typeface="Google Sans"/>
            </a:endParaRPr>
          </a:p>
        </p:txBody>
      </p:sp>
      <p:pic>
        <p:nvPicPr>
          <p:cNvPr id="161" name="Google Shape;161;p35"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3" name="Text Placeholder 2">
            <a:extLst>
              <a:ext uri="{FF2B5EF4-FFF2-40B4-BE49-F238E27FC236}">
                <a16:creationId xmlns:a16="http://schemas.microsoft.com/office/drawing/2014/main" id="{D9331EBA-CE48-4BD6-A01B-F6C45043BBCC}"/>
              </a:ext>
            </a:extLst>
          </p:cNvPr>
          <p:cNvSpPr>
            <a:spLocks noGrp="1"/>
          </p:cNvSpPr>
          <p:nvPr>
            <p:ph type="body" idx="1"/>
          </p:nvPr>
        </p:nvSpPr>
        <p:spPr>
          <a:xfrm>
            <a:off x="311700" y="1211766"/>
            <a:ext cx="8520600" cy="3601501"/>
          </a:xfrm>
        </p:spPr>
        <p:txBody>
          <a:bodyPr anchor="t">
            <a:normAutofit/>
          </a:bodyPr>
          <a:lstStyle/>
          <a:p>
            <a:pPr>
              <a:lnSpc>
                <a:spcPct val="150000"/>
              </a:lnSpc>
              <a:buFont typeface="+mj-lt"/>
              <a:buAutoNum type="arabicPeriod"/>
            </a:pPr>
            <a:r>
              <a:rPr lang="en-US" sz="1700" dirty="0">
                <a:latin typeface="Garamond" panose="02020404030301010803" pitchFamily="18" charset="0"/>
              </a:rPr>
              <a:t>Authentication Methodology MUST be improved</a:t>
            </a:r>
          </a:p>
          <a:p>
            <a:pPr lvl="1">
              <a:lnSpc>
                <a:spcPct val="150000"/>
              </a:lnSpc>
              <a:buFont typeface="+mj-lt"/>
              <a:buAutoNum type="arabicPeriod"/>
            </a:pPr>
            <a:r>
              <a:rPr lang="en-US" dirty="0">
                <a:latin typeface="Garamond" panose="02020404030301010803" pitchFamily="18" charset="0"/>
              </a:rPr>
              <a:t>Currently, For student’s authentication, DOB is used as password and Enrollment ID as login IDs, both the data is currently, stored directly in the database without hashing for simplicity and manual data addition at the database itself.</a:t>
            </a:r>
          </a:p>
          <a:p>
            <a:pPr lvl="1">
              <a:lnSpc>
                <a:spcPct val="150000"/>
              </a:lnSpc>
              <a:buFont typeface="+mj-lt"/>
              <a:buAutoNum type="arabicPeriod"/>
            </a:pPr>
            <a:r>
              <a:rPr lang="en-US" dirty="0">
                <a:latin typeface="Garamond" panose="02020404030301010803" pitchFamily="18" charset="0"/>
              </a:rPr>
              <a:t>Same goes for Manager’s login too, currently, for testing purposes, a dummy email and dummy password is hardcoded directly in the database</a:t>
            </a:r>
          </a:p>
          <a:p>
            <a:pPr lvl="1">
              <a:lnSpc>
                <a:spcPct val="150000"/>
              </a:lnSpc>
              <a:buFont typeface="+mj-lt"/>
              <a:buAutoNum type="arabicPeriod"/>
            </a:pPr>
            <a:r>
              <a:rPr lang="en-US" dirty="0">
                <a:latin typeface="Garamond" panose="02020404030301010803" pitchFamily="18" charset="0"/>
              </a:rPr>
              <a:t>In the real, functioning model of the Project, there will be a dedicated Admin Page, where services like adding Manager’s data will be there, and through that mechanism, the passwords will be stored perfectly via hashing.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1">
          <a:extLst>
            <a:ext uri="{FF2B5EF4-FFF2-40B4-BE49-F238E27FC236}">
              <a16:creationId xmlns:a16="http://schemas.microsoft.com/office/drawing/2014/main" id="{681A158D-95A2-BAA2-9C57-9D6E7EA7396E}"/>
            </a:ext>
          </a:extLst>
        </p:cNvPr>
        <p:cNvGrpSpPr/>
        <p:nvPr/>
      </p:nvGrpSpPr>
      <p:grpSpPr>
        <a:xfrm>
          <a:off x="0" y="0"/>
          <a:ext cx="0" cy="0"/>
          <a:chOff x="0" y="0"/>
          <a:chExt cx="0" cy="0"/>
        </a:xfrm>
      </p:grpSpPr>
      <p:pic>
        <p:nvPicPr>
          <p:cNvPr id="172" name="Google Shape;172;p37" title="Group 2200185.png">
            <a:extLst>
              <a:ext uri="{FF2B5EF4-FFF2-40B4-BE49-F238E27FC236}">
                <a16:creationId xmlns:a16="http://schemas.microsoft.com/office/drawing/2014/main" id="{AC4A77E1-6798-82A0-938A-CFB62C62D9F9}"/>
              </a:ext>
            </a:extLst>
          </p:cNvPr>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3" name="Text Placeholder 2">
            <a:extLst>
              <a:ext uri="{FF2B5EF4-FFF2-40B4-BE49-F238E27FC236}">
                <a16:creationId xmlns:a16="http://schemas.microsoft.com/office/drawing/2014/main" id="{55AABC4C-4A9D-8F06-6B7A-3DAE312D8158}"/>
              </a:ext>
            </a:extLst>
          </p:cNvPr>
          <p:cNvSpPr>
            <a:spLocks noGrp="1"/>
          </p:cNvSpPr>
          <p:nvPr>
            <p:ph type="body" idx="1"/>
          </p:nvPr>
        </p:nvSpPr>
        <p:spPr/>
        <p:txBody>
          <a:bodyPr>
            <a:normAutofit/>
          </a:bodyPr>
          <a:lstStyle/>
          <a:p>
            <a:pPr>
              <a:lnSpc>
                <a:spcPct val="150000"/>
              </a:lnSpc>
              <a:buFont typeface="+mj-lt"/>
              <a:buAutoNum type="arabicPeriod" startAt="2"/>
            </a:pPr>
            <a:r>
              <a:rPr lang="en-US" sz="1700" dirty="0">
                <a:latin typeface="Garamond" panose="02020404030301010803" pitchFamily="18" charset="0"/>
              </a:rPr>
              <a:t>Google Maps API integration</a:t>
            </a:r>
          </a:p>
          <a:p>
            <a:pPr lvl="1">
              <a:lnSpc>
                <a:spcPct val="150000"/>
              </a:lnSpc>
              <a:buFont typeface="+mj-lt"/>
              <a:buAutoNum type="arabicPeriod"/>
            </a:pPr>
            <a:r>
              <a:rPr lang="en-US" dirty="0">
                <a:latin typeface="Garamond" panose="02020404030301010803" pitchFamily="18" charset="0"/>
              </a:rPr>
              <a:t>Google Maps API can be integration to show the allotted mess’s location in a web-integrated Map, along with Building details, like A19 3</a:t>
            </a:r>
            <a:r>
              <a:rPr lang="en-US" baseline="30000" dirty="0">
                <a:latin typeface="Garamond" panose="02020404030301010803" pitchFamily="18" charset="0"/>
              </a:rPr>
              <a:t>rd</a:t>
            </a:r>
            <a:r>
              <a:rPr lang="en-US" dirty="0">
                <a:latin typeface="Garamond" panose="02020404030301010803" pitchFamily="18" charset="0"/>
              </a:rPr>
              <a:t> Floor for Alder Mess.</a:t>
            </a:r>
          </a:p>
          <a:p>
            <a:pPr lvl="1">
              <a:lnSpc>
                <a:spcPct val="150000"/>
              </a:lnSpc>
              <a:buFont typeface="+mj-lt"/>
              <a:buAutoNum type="arabicPeriod"/>
            </a:pPr>
            <a:r>
              <a:rPr lang="en-US" dirty="0">
                <a:latin typeface="Garamond" panose="02020404030301010803" pitchFamily="18" charset="0"/>
              </a:rPr>
              <a:t>This will increase the ease of locating mess for new students</a:t>
            </a:r>
          </a:p>
          <a:p>
            <a:pPr>
              <a:buFont typeface="+mj-lt"/>
              <a:buAutoNum type="arabicPeriod" startAt="2"/>
            </a:pPr>
            <a:r>
              <a:rPr lang="en-US" sz="1700" dirty="0">
                <a:latin typeface="Garamond" panose="02020404030301010803" pitchFamily="18" charset="0"/>
              </a:rPr>
              <a:t>History section for manager’s UI to see past attendance, crowd levels and reviews.</a:t>
            </a:r>
          </a:p>
          <a:p>
            <a:pPr>
              <a:buFont typeface="+mj-lt"/>
              <a:buAutoNum type="arabicPeriod" startAt="2"/>
            </a:pPr>
            <a:r>
              <a:rPr lang="en-US" sz="1700" dirty="0">
                <a:latin typeface="Garamond" panose="02020404030301010803" pitchFamily="18" charset="0"/>
              </a:rPr>
              <a:t>History section for student’s UI to see their past attendance and submitted reviews.</a:t>
            </a:r>
          </a:p>
          <a:p>
            <a:pPr>
              <a:buFont typeface="+mj-lt"/>
              <a:buAutoNum type="arabicPeriod" startAt="2"/>
            </a:pPr>
            <a:r>
              <a:rPr lang="en-US" sz="1700" dirty="0">
                <a:latin typeface="Garamond" panose="02020404030301010803" pitchFamily="18" charset="0"/>
              </a:rPr>
              <a:t>Other Minor fixes:</a:t>
            </a:r>
          </a:p>
          <a:p>
            <a:pPr lvl="1">
              <a:buFont typeface="+mj-lt"/>
              <a:buAutoNum type="arabicPeriod"/>
            </a:pPr>
            <a:r>
              <a:rPr lang="en-US" dirty="0">
                <a:latin typeface="Garamond" panose="02020404030301010803" pitchFamily="18" charset="0"/>
              </a:rPr>
              <a:t>Adding service for “Forgot Password” in the Manager’s Login Page</a:t>
            </a:r>
          </a:p>
          <a:p>
            <a:pPr lvl="1">
              <a:buFont typeface="+mj-lt"/>
              <a:buAutoNum type="arabicPeriod"/>
            </a:pPr>
            <a:r>
              <a:rPr lang="en-US" dirty="0">
                <a:latin typeface="Garamond" panose="02020404030301010803" pitchFamily="18" charset="0"/>
              </a:rPr>
              <a:t>Showing Mess Menu For whole week using a date-picker, instead of showing it just for </a:t>
            </a:r>
            <a:r>
              <a:rPr lang="en-US">
                <a:latin typeface="Garamond" panose="02020404030301010803" pitchFamily="18" charset="0"/>
              </a:rPr>
              <a:t>the current day.</a:t>
            </a:r>
            <a:endParaRPr lang="en-IN" dirty="0">
              <a:latin typeface="Garamond" panose="02020404030301010803" pitchFamily="18" charset="0"/>
            </a:endParaRPr>
          </a:p>
        </p:txBody>
      </p:sp>
    </p:spTree>
    <p:extLst>
      <p:ext uri="{BB962C8B-B14F-4D97-AF65-F5344CB8AC3E}">
        <p14:creationId xmlns:p14="http://schemas.microsoft.com/office/powerpoint/2010/main" val="1589213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1">
          <a:extLst>
            <a:ext uri="{FF2B5EF4-FFF2-40B4-BE49-F238E27FC236}">
              <a16:creationId xmlns:a16="http://schemas.microsoft.com/office/drawing/2014/main" id="{4CD951AF-CF5C-269C-71AD-A2CA9C55E946}"/>
            </a:ext>
          </a:extLst>
        </p:cNvPr>
        <p:cNvGrpSpPr/>
        <p:nvPr/>
      </p:nvGrpSpPr>
      <p:grpSpPr>
        <a:xfrm>
          <a:off x="0" y="0"/>
          <a:ext cx="0" cy="0"/>
          <a:chOff x="0" y="0"/>
          <a:chExt cx="0" cy="0"/>
        </a:xfrm>
      </p:grpSpPr>
      <p:pic>
        <p:nvPicPr>
          <p:cNvPr id="172" name="Google Shape;172;p37" title="Group 2200185.png">
            <a:extLst>
              <a:ext uri="{FF2B5EF4-FFF2-40B4-BE49-F238E27FC236}">
                <a16:creationId xmlns:a16="http://schemas.microsoft.com/office/drawing/2014/main" id="{137C8EC9-05CB-6AA8-B07F-C7FF021A7199}"/>
              </a:ext>
            </a:extLst>
          </p:cNvPr>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2" name="Google Shape;106;p26">
            <a:extLst>
              <a:ext uri="{FF2B5EF4-FFF2-40B4-BE49-F238E27FC236}">
                <a16:creationId xmlns:a16="http://schemas.microsoft.com/office/drawing/2014/main" id="{6B048A7B-D75A-B424-C25A-E718FCF159FE}"/>
              </a:ext>
            </a:extLst>
          </p:cNvPr>
          <p:cNvSpPr txBox="1"/>
          <p:nvPr/>
        </p:nvSpPr>
        <p:spPr>
          <a:xfrm>
            <a:off x="159800" y="711655"/>
            <a:ext cx="8760000" cy="218629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Team Details</a:t>
            </a:r>
            <a:endParaRPr sz="1800" b="1" i="0" u="none" strike="noStrike" cap="none" dirty="0">
              <a:solidFill>
                <a:srgbClr val="434343"/>
              </a:solidFill>
              <a:latin typeface="Google Sans"/>
              <a:ea typeface="Google Sans"/>
              <a:cs typeface="Google Sans"/>
              <a:sym typeface="Google Sans"/>
            </a:endParaRPr>
          </a:p>
          <a:p>
            <a:pPr marL="571500">
              <a:lnSpc>
                <a:spcPct val="150000"/>
              </a:lnSpc>
              <a:buClr>
                <a:srgbClr val="434343"/>
              </a:buClr>
              <a:buSzPts val="1800"/>
            </a:pPr>
            <a:r>
              <a:rPr lang="en-GB" sz="1800" b="1" i="0" u="none" strike="noStrike" cap="none" dirty="0">
                <a:solidFill>
                  <a:srgbClr val="434343"/>
                </a:solidFill>
                <a:latin typeface="Google Sans"/>
                <a:ea typeface="Google Sans"/>
                <a:cs typeface="Google Sans"/>
                <a:sym typeface="Google Sans"/>
              </a:rPr>
              <a:t>Team name: </a:t>
            </a:r>
            <a:r>
              <a:rPr lang="en-US" sz="1800" b="1" dirty="0" err="1">
                <a:latin typeface="Garamond" panose="02020404030301010803" pitchFamily="18" charset="0"/>
              </a:rPr>
              <a:t>SmartMess</a:t>
            </a:r>
            <a:r>
              <a:rPr lang="en-US" sz="1800" dirty="0">
                <a:latin typeface="Garamond" panose="02020404030301010803" pitchFamily="18" charset="0"/>
              </a:rPr>
              <a:t>: Crowd-Aware and Data-Driven Mess Management System</a:t>
            </a:r>
            <a:endParaRPr sz="1800" i="0" u="none" strike="noStrike" cap="none" dirty="0">
              <a:solidFill>
                <a:srgbClr val="434343"/>
              </a:solidFill>
              <a:latin typeface="Garamond" panose="02020404030301010803" pitchFamily="18" charset="0"/>
              <a:ea typeface="Google Sans"/>
              <a:cs typeface="Google Sans"/>
              <a:sym typeface="Google Sans"/>
            </a:endParaRPr>
          </a:p>
          <a:p>
            <a:pPr marL="571500" marR="0" lvl="1" algn="l" rtl="0">
              <a:lnSpc>
                <a:spcPct val="150000"/>
              </a:lnSpc>
              <a:spcBef>
                <a:spcPts val="0"/>
              </a:spcBef>
              <a:spcAft>
                <a:spcPts val="0"/>
              </a:spcAft>
              <a:buClr>
                <a:srgbClr val="434343"/>
              </a:buClr>
              <a:buSzPts val="1800"/>
            </a:pPr>
            <a:r>
              <a:rPr lang="en-GB" sz="1800" b="1" i="0" u="none" strike="noStrike" cap="none" dirty="0">
                <a:solidFill>
                  <a:srgbClr val="434343"/>
                </a:solidFill>
                <a:latin typeface="Google Sans"/>
                <a:ea typeface="Google Sans"/>
                <a:cs typeface="Google Sans"/>
                <a:sym typeface="Google Sans"/>
              </a:rPr>
              <a:t>Team leader name: </a:t>
            </a:r>
            <a:r>
              <a:rPr lang="en-GB" sz="1800" dirty="0">
                <a:latin typeface="Garamond" panose="02020404030301010803" pitchFamily="18" charset="0"/>
                <a:sym typeface="Google Sans"/>
              </a:rPr>
              <a:t>Aryan Sisodiya</a:t>
            </a:r>
          </a:p>
          <a:p>
            <a:pPr marL="571500" marR="0" lvl="1" algn="l" rtl="0">
              <a:lnSpc>
                <a:spcPct val="150000"/>
              </a:lnSpc>
              <a:spcBef>
                <a:spcPts val="0"/>
              </a:spcBef>
              <a:spcAft>
                <a:spcPts val="0"/>
              </a:spcAft>
              <a:buClr>
                <a:srgbClr val="434343"/>
              </a:buClr>
              <a:buSzPts val="1800"/>
            </a:pPr>
            <a:r>
              <a:rPr lang="en-GB" sz="1800" b="1" i="0" u="none" strike="noStrike" cap="none" dirty="0">
                <a:solidFill>
                  <a:srgbClr val="434343"/>
                </a:solidFill>
                <a:latin typeface="Google Sans"/>
                <a:ea typeface="Google Sans"/>
                <a:cs typeface="Google Sans"/>
                <a:sym typeface="Google Sans"/>
              </a:rPr>
              <a:t>Problem Statement: Open Innovation</a:t>
            </a:r>
          </a:p>
          <a:p>
            <a:pPr marL="571500" lvl="1">
              <a:lnSpc>
                <a:spcPct val="150000"/>
              </a:lnSpc>
              <a:buClr>
                <a:srgbClr val="434343"/>
              </a:buClr>
              <a:buSzPts val="1800"/>
            </a:pPr>
            <a:r>
              <a:rPr lang="en-GB" sz="1800" b="1" dirty="0">
                <a:solidFill>
                  <a:srgbClr val="434343"/>
                </a:solidFill>
                <a:latin typeface="Google Sans"/>
                <a:ea typeface="Google Sans"/>
                <a:cs typeface="Google Sans"/>
              </a:rPr>
              <a:t>Team Member Details:</a:t>
            </a:r>
            <a:endParaRPr lang="en-IN" sz="1800" b="1" dirty="0">
              <a:solidFill>
                <a:srgbClr val="434343"/>
              </a:solidFill>
              <a:latin typeface="Google Sans"/>
              <a:ea typeface="Google Sans"/>
              <a:cs typeface="Google Sans"/>
            </a:endParaRPr>
          </a:p>
          <a:p>
            <a:pPr marL="571500" marR="0" lvl="1" algn="l" rtl="0">
              <a:lnSpc>
                <a:spcPct val="150000"/>
              </a:lnSpc>
              <a:spcBef>
                <a:spcPts val="0"/>
              </a:spcBef>
              <a:spcAft>
                <a:spcPts val="0"/>
              </a:spcAft>
              <a:buClr>
                <a:srgbClr val="434343"/>
              </a:buClr>
              <a:buSzPts val="1800"/>
            </a:pPr>
            <a:endParaRPr lang="en-GB" sz="1800" b="1" i="0" u="none" strike="noStrike" cap="none" dirty="0">
              <a:solidFill>
                <a:srgbClr val="434343"/>
              </a:solidFill>
              <a:latin typeface="Google Sans"/>
              <a:ea typeface="Google Sans"/>
              <a:cs typeface="Google Sans"/>
              <a:sym typeface="Google Sans"/>
            </a:endParaRPr>
          </a:p>
          <a:p>
            <a:pPr marL="571500" lvl="1">
              <a:lnSpc>
                <a:spcPct val="150000"/>
              </a:lnSpc>
              <a:buClr>
                <a:srgbClr val="434343"/>
              </a:buClr>
              <a:buSzPts val="1800"/>
            </a:pPr>
            <a:endParaRPr lang="en-GB" sz="1800" dirty="0">
              <a:solidFill>
                <a:srgbClr val="434343"/>
              </a:solidFill>
              <a:latin typeface="Garamond" panose="02020404030301010803" pitchFamily="18" charset="0"/>
              <a:ea typeface="Google Sans"/>
              <a:cs typeface="Google Sans"/>
              <a:sym typeface="Google Sans"/>
            </a:endParaRPr>
          </a:p>
          <a:p>
            <a:pPr marL="571500" marR="0" lvl="1" algn="l" rtl="0">
              <a:lnSpc>
                <a:spcPct val="150000"/>
              </a:lnSpc>
              <a:spcBef>
                <a:spcPts val="0"/>
              </a:spcBef>
              <a:spcAft>
                <a:spcPts val="0"/>
              </a:spcAft>
              <a:buClr>
                <a:srgbClr val="434343"/>
              </a:buClr>
              <a:buSzPts val="1800"/>
            </a:pPr>
            <a:endParaRPr lang="en-GB" sz="1800" dirty="0">
              <a:solidFill>
                <a:srgbClr val="434343"/>
              </a:solidFill>
              <a:latin typeface="Garamond" panose="02020404030301010803" pitchFamily="18" charset="0"/>
              <a:ea typeface="Google Sans"/>
              <a:cs typeface="Google Sans"/>
              <a:sym typeface="Google Sans"/>
            </a:endParaRPr>
          </a:p>
        </p:txBody>
      </p:sp>
      <p:sp>
        <p:nvSpPr>
          <p:cNvPr id="3" name="Google Shape;106;p26">
            <a:extLst>
              <a:ext uri="{FF2B5EF4-FFF2-40B4-BE49-F238E27FC236}">
                <a16:creationId xmlns:a16="http://schemas.microsoft.com/office/drawing/2014/main" id="{2458BDFD-0346-E4C8-C71D-A8BFF2B80BB7}"/>
              </a:ext>
            </a:extLst>
          </p:cNvPr>
          <p:cNvSpPr txBox="1"/>
          <p:nvPr/>
        </p:nvSpPr>
        <p:spPr>
          <a:xfrm>
            <a:off x="815925" y="2897945"/>
            <a:ext cx="8262683" cy="1799428"/>
          </a:xfrm>
          <a:prstGeom prst="rect">
            <a:avLst/>
          </a:prstGeom>
          <a:noFill/>
          <a:ln>
            <a:noFill/>
          </a:ln>
        </p:spPr>
        <p:txBody>
          <a:bodyPr spcFirstLastPara="1" wrap="square" lIns="91425" tIns="91425" rIns="91425" bIns="91425" numCol="2" anchor="t" anchorCtr="0">
            <a:noAutofit/>
          </a:bodyPr>
          <a:lstStyle/>
          <a:p>
            <a:r>
              <a:rPr lang="en-GB" sz="1800" b="1" dirty="0">
                <a:latin typeface="Garamond" panose="02020404030301010803" pitchFamily="18" charset="0"/>
              </a:rPr>
              <a:t>Aryan Sisodiya </a:t>
            </a:r>
            <a:r>
              <a:rPr lang="en-GB" sz="1800" dirty="0">
                <a:latin typeface="Garamond" panose="02020404030301010803" pitchFamily="18" charset="0"/>
              </a:rPr>
              <a:t>(Leader): </a:t>
            </a:r>
            <a:endParaRPr lang="en-IN" sz="1800" dirty="0">
              <a:latin typeface="Garamond" panose="02020404030301010803" pitchFamily="18" charset="0"/>
            </a:endParaRPr>
          </a:p>
          <a:p>
            <a:pPr marL="285750" indent="-285750">
              <a:buFont typeface="Arial" panose="020B0604020202020204" pitchFamily="34" charset="0"/>
              <a:buChar char="•"/>
            </a:pPr>
            <a:r>
              <a:rPr lang="en-GB" sz="1800" dirty="0">
                <a:latin typeface="Garamond" panose="02020404030301010803" pitchFamily="18" charset="0"/>
              </a:rPr>
              <a:t>B25126</a:t>
            </a:r>
            <a:endParaRPr lang="en-IN" sz="1800" dirty="0">
              <a:latin typeface="Garamond" panose="02020404030301010803" pitchFamily="18" charset="0"/>
            </a:endParaRPr>
          </a:p>
          <a:p>
            <a:pPr marL="285750" indent="-285750">
              <a:buFont typeface="Arial" panose="020B0604020202020204" pitchFamily="34" charset="0"/>
              <a:buChar char="•"/>
            </a:pPr>
            <a:r>
              <a:rPr lang="en-GB" sz="1800" dirty="0">
                <a:latin typeface="Garamond" panose="02020404030301010803" pitchFamily="18" charset="0"/>
                <a:hlinkClick r:id="rId4"/>
              </a:rPr>
              <a:t>aryansisodiya091107@gmail.com</a:t>
            </a:r>
            <a:endParaRPr lang="en-IN" sz="1800" dirty="0">
              <a:latin typeface="Garamond" panose="02020404030301010803" pitchFamily="18" charset="0"/>
            </a:endParaRPr>
          </a:p>
          <a:p>
            <a:pPr marL="285750" indent="-285750">
              <a:buFont typeface="Arial" panose="020B0604020202020204" pitchFamily="34" charset="0"/>
              <a:buChar char="•"/>
            </a:pPr>
            <a:r>
              <a:rPr lang="en-GB" sz="1800" dirty="0">
                <a:latin typeface="Garamond" panose="02020404030301010803" pitchFamily="18" charset="0"/>
                <a:hlinkClick r:id="rId5"/>
              </a:rPr>
              <a:t>https://github.com/InfinityxR9/</a:t>
            </a:r>
            <a:endParaRPr lang="en-GB" sz="1800" dirty="0">
              <a:latin typeface="Garamond" panose="02020404030301010803" pitchFamily="18" charset="0"/>
            </a:endParaRPr>
          </a:p>
          <a:p>
            <a:endParaRPr lang="en-GB" sz="1800" dirty="0">
              <a:latin typeface="Garamond" panose="02020404030301010803" pitchFamily="18" charset="0"/>
            </a:endParaRPr>
          </a:p>
          <a:p>
            <a:endParaRPr lang="en-GB" sz="1800" dirty="0">
              <a:latin typeface="Garamond" panose="02020404030301010803" pitchFamily="18" charset="0"/>
            </a:endParaRPr>
          </a:p>
          <a:p>
            <a:endParaRPr lang="en-GB" sz="1800" dirty="0">
              <a:latin typeface="Garamond" panose="02020404030301010803" pitchFamily="18" charset="0"/>
            </a:endParaRPr>
          </a:p>
          <a:p>
            <a:r>
              <a:rPr lang="en-GB" sz="1800" b="1" dirty="0">
                <a:latin typeface="Garamond" panose="02020404030301010803" pitchFamily="18" charset="0"/>
              </a:rPr>
              <a:t>Daksh Rath</a:t>
            </a:r>
            <a:r>
              <a:rPr lang="en-GB" sz="1800" dirty="0">
                <a:latin typeface="Garamond" panose="02020404030301010803" pitchFamily="18" charset="0"/>
              </a:rPr>
              <a:t>i:</a:t>
            </a:r>
          </a:p>
          <a:p>
            <a:pPr marL="285750" indent="-285750">
              <a:buFont typeface="Arial" panose="020B0604020202020204" pitchFamily="34" charset="0"/>
              <a:buChar char="•"/>
            </a:pPr>
            <a:r>
              <a:rPr lang="en-GB" sz="1800" dirty="0">
                <a:latin typeface="Garamond" panose="02020404030301010803" pitchFamily="18" charset="0"/>
              </a:rPr>
              <a:t>B25132</a:t>
            </a:r>
          </a:p>
          <a:p>
            <a:pPr marL="285750" indent="-285750">
              <a:buFont typeface="Arial" panose="020B0604020202020204" pitchFamily="34" charset="0"/>
              <a:buChar char="•"/>
            </a:pPr>
            <a:r>
              <a:rPr lang="en-GB" sz="1800" dirty="0">
                <a:latin typeface="Garamond" panose="02020404030301010803" pitchFamily="18" charset="0"/>
                <a:hlinkClick r:id="rId6"/>
              </a:rPr>
              <a:t>iamdakshrathi@gmail.com</a:t>
            </a:r>
            <a:endParaRPr lang="en-GB" sz="1800" dirty="0">
              <a:latin typeface="Garamond" panose="02020404030301010803" pitchFamily="18" charset="0"/>
            </a:endParaRPr>
          </a:p>
          <a:p>
            <a:pPr marL="285750" indent="-285750">
              <a:buFont typeface="Arial" panose="020B0604020202020204" pitchFamily="34" charset="0"/>
              <a:buChar char="•"/>
            </a:pPr>
            <a:r>
              <a:rPr lang="en-GB" sz="1800" dirty="0">
                <a:latin typeface="Garamond" panose="02020404030301010803" pitchFamily="18" charset="0"/>
                <a:hlinkClick r:id="rId7"/>
              </a:rPr>
              <a:t>https://github.com/dakshrathi-india/</a:t>
            </a:r>
            <a:r>
              <a:rPr lang="en-GB" sz="1800" dirty="0">
                <a:latin typeface="Garamond" panose="02020404030301010803" pitchFamily="18" charset="0"/>
              </a:rPr>
              <a:t> </a:t>
            </a:r>
            <a:endParaRPr lang="en-IN" sz="1800" dirty="0">
              <a:latin typeface="Garamond" panose="02020404030301010803" pitchFamily="18" charset="0"/>
            </a:endParaRPr>
          </a:p>
          <a:p>
            <a:endParaRPr lang="en-GB" sz="1800" dirty="0">
              <a:solidFill>
                <a:srgbClr val="434343"/>
              </a:solidFill>
              <a:latin typeface="Garamond" panose="02020404030301010803" pitchFamily="18" charset="0"/>
              <a:ea typeface="Google Sans"/>
              <a:cs typeface="Google Sans"/>
              <a:sym typeface="Google Sans"/>
            </a:endParaRPr>
          </a:p>
          <a:p>
            <a:pPr marL="571500" marR="0" lvl="1" algn="l" rtl="0">
              <a:lnSpc>
                <a:spcPct val="150000"/>
              </a:lnSpc>
              <a:spcBef>
                <a:spcPts val="0"/>
              </a:spcBef>
              <a:spcAft>
                <a:spcPts val="0"/>
              </a:spcAft>
              <a:buClr>
                <a:srgbClr val="434343"/>
              </a:buClr>
              <a:buSzPts val="1800"/>
            </a:pPr>
            <a:endParaRPr lang="en-GB" sz="1800" dirty="0">
              <a:solidFill>
                <a:srgbClr val="434343"/>
              </a:solidFill>
              <a:latin typeface="Garamond" panose="02020404030301010803" pitchFamily="18" charset="0"/>
              <a:ea typeface="Google Sans"/>
              <a:cs typeface="Google Sans"/>
              <a:sym typeface="Google Sans"/>
            </a:endParaRPr>
          </a:p>
        </p:txBody>
      </p:sp>
    </p:spTree>
    <p:extLst>
      <p:ext uri="{BB962C8B-B14F-4D97-AF65-F5344CB8AC3E}">
        <p14:creationId xmlns:p14="http://schemas.microsoft.com/office/powerpoint/2010/main" val="3293082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6"/>
          <p:cNvSpPr txBox="1"/>
          <p:nvPr/>
        </p:nvSpPr>
        <p:spPr>
          <a:xfrm>
            <a:off x="146600" y="843000"/>
            <a:ext cx="8833200" cy="63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a:solidFill>
                  <a:srgbClr val="434343"/>
                </a:solidFill>
                <a:latin typeface="Google Sans"/>
                <a:ea typeface="Google Sans"/>
                <a:cs typeface="Google Sans"/>
                <a:sym typeface="Google Sans"/>
              </a:rPr>
              <a:t>Provide links to your:</a:t>
            </a:r>
            <a:endParaRPr sz="1800" b="1" i="0" u="none" strike="noStrike" cap="none">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434343"/>
              </a:solidFill>
              <a:latin typeface="Google Sans"/>
              <a:ea typeface="Google Sans"/>
              <a:cs typeface="Google Sans"/>
              <a:sym typeface="Google Sans"/>
            </a:endParaRPr>
          </a:p>
          <a:p>
            <a:pPr marL="457200" marR="0" lvl="0" indent="-342900" algn="l" rtl="0">
              <a:lnSpc>
                <a:spcPct val="100000"/>
              </a:lnSpc>
              <a:spcBef>
                <a:spcPts val="0"/>
              </a:spcBef>
              <a:spcAft>
                <a:spcPts val="0"/>
              </a:spcAft>
              <a:buClr>
                <a:srgbClr val="434343"/>
              </a:buClr>
              <a:buSzPts val="1800"/>
              <a:buFont typeface="Google Sans"/>
              <a:buAutoNum type="arabicPeriod"/>
            </a:pPr>
            <a:r>
              <a:rPr lang="en-GB" sz="1800" b="1" i="0" u="none" strike="noStrike" cap="none">
                <a:solidFill>
                  <a:srgbClr val="434343"/>
                </a:solidFill>
                <a:latin typeface="Google Sans"/>
                <a:ea typeface="Google Sans"/>
                <a:cs typeface="Google Sans"/>
                <a:sym typeface="Google Sans"/>
              </a:rPr>
              <a:t>GitHub Public Repository</a:t>
            </a:r>
            <a:endParaRPr sz="1800" b="1" i="0" u="none" strike="noStrike" cap="none">
              <a:solidFill>
                <a:srgbClr val="434343"/>
              </a:solidFill>
              <a:latin typeface="Google Sans"/>
              <a:ea typeface="Google Sans"/>
              <a:cs typeface="Google Sans"/>
              <a:sym typeface="Google Sans"/>
            </a:endParaRPr>
          </a:p>
          <a:p>
            <a:pPr marL="457200" marR="0" lvl="0" indent="-342900" algn="l" rtl="0">
              <a:lnSpc>
                <a:spcPct val="100000"/>
              </a:lnSpc>
              <a:spcBef>
                <a:spcPts val="0"/>
              </a:spcBef>
              <a:spcAft>
                <a:spcPts val="0"/>
              </a:spcAft>
              <a:buClr>
                <a:srgbClr val="434343"/>
              </a:buClr>
              <a:buSzPts val="1800"/>
              <a:buFont typeface="Google Sans"/>
              <a:buAutoNum type="arabicPeriod"/>
            </a:pPr>
            <a:r>
              <a:rPr lang="en-GB" sz="1800" b="1" i="0" u="none" strike="noStrike" cap="none">
                <a:solidFill>
                  <a:srgbClr val="434343"/>
                </a:solidFill>
                <a:latin typeface="Google Sans"/>
                <a:ea typeface="Google Sans"/>
                <a:cs typeface="Google Sans"/>
                <a:sym typeface="Google Sans"/>
              </a:rPr>
              <a:t>Demo Video Link (3 Minutes)</a:t>
            </a:r>
            <a:endParaRPr sz="1800" b="1" i="0" u="none" strike="noStrike" cap="none">
              <a:solidFill>
                <a:srgbClr val="434343"/>
              </a:solidFill>
              <a:latin typeface="Google Sans"/>
              <a:ea typeface="Google Sans"/>
              <a:cs typeface="Google Sans"/>
              <a:sym typeface="Google Sans"/>
            </a:endParaRPr>
          </a:p>
          <a:p>
            <a:pPr marL="457200" marR="0" lvl="0" indent="-342900" algn="l" rtl="0">
              <a:lnSpc>
                <a:spcPct val="100000"/>
              </a:lnSpc>
              <a:spcBef>
                <a:spcPts val="0"/>
              </a:spcBef>
              <a:spcAft>
                <a:spcPts val="0"/>
              </a:spcAft>
              <a:buClr>
                <a:srgbClr val="434343"/>
              </a:buClr>
              <a:buSzPts val="1800"/>
              <a:buFont typeface="Google Sans"/>
              <a:buAutoNum type="arabicPeriod"/>
            </a:pPr>
            <a:r>
              <a:rPr lang="en-GB" sz="1800" b="1" i="0" u="none" strike="noStrike" cap="none">
                <a:solidFill>
                  <a:srgbClr val="434343"/>
                </a:solidFill>
                <a:latin typeface="Google Sans"/>
                <a:ea typeface="Google Sans"/>
                <a:cs typeface="Google Sans"/>
                <a:sym typeface="Google Sans"/>
              </a:rPr>
              <a:t>MVP Link</a:t>
            </a:r>
            <a:endParaRPr sz="1800" b="1" i="0" u="none" strike="noStrike" cap="none">
              <a:solidFill>
                <a:srgbClr val="434343"/>
              </a:solidFill>
              <a:latin typeface="Google Sans"/>
              <a:ea typeface="Google Sans"/>
              <a:cs typeface="Google Sans"/>
              <a:sym typeface="Google Sans"/>
            </a:endParaRPr>
          </a:p>
        </p:txBody>
      </p:sp>
      <p:pic>
        <p:nvPicPr>
          <p:cNvPr id="167" name="Google Shape;167;p36"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endParaRPr/>
          </a:p>
        </p:txBody>
      </p:sp>
      <p:sp>
        <p:nvSpPr>
          <p:cNvPr id="178" name="Google Shape;17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pic>
        <p:nvPicPr>
          <p:cNvPr id="179" name="Google Shape;179;p38" title="tq slide techsprint.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80" name="Google Shape;180;p38"/>
          <p:cNvSpPr txBox="1"/>
          <p:nvPr/>
        </p:nvSpPr>
        <p:spPr>
          <a:xfrm>
            <a:off x="343275" y="3962950"/>
            <a:ext cx="3712800" cy="93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4900" b="1">
                <a:solidFill>
                  <a:schemeClr val="dk1"/>
                </a:solidFill>
                <a:latin typeface="Google Sans"/>
                <a:ea typeface="Google Sans"/>
                <a:cs typeface="Google Sans"/>
                <a:sym typeface="Google Sans"/>
              </a:rPr>
              <a:t>Thank you!</a:t>
            </a:r>
            <a:endParaRPr sz="45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7"/>
          <p:cNvSpPr txBox="1"/>
          <p:nvPr/>
        </p:nvSpPr>
        <p:spPr>
          <a:xfrm>
            <a:off x="122662" y="806350"/>
            <a:ext cx="8943000" cy="56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Brief about your solution and problem st</a:t>
            </a:r>
            <a:r>
              <a:rPr lang="en-GB" sz="1800" b="1" dirty="0">
                <a:solidFill>
                  <a:srgbClr val="434343"/>
                </a:solidFill>
                <a:latin typeface="Google Sans"/>
                <a:ea typeface="Google Sans"/>
                <a:cs typeface="Google Sans"/>
                <a:sym typeface="Google Sans"/>
              </a:rPr>
              <a:t>atement addressing</a:t>
            </a:r>
            <a:endParaRPr sz="1800" b="1" i="0" u="none" strike="noStrike" cap="none" dirty="0">
              <a:solidFill>
                <a:srgbClr val="434343"/>
              </a:solidFill>
              <a:latin typeface="Google Sans"/>
              <a:ea typeface="Google Sans"/>
              <a:cs typeface="Google Sans"/>
              <a:sym typeface="Google Sans"/>
            </a:endParaRPr>
          </a:p>
        </p:txBody>
      </p:sp>
      <p:pic>
        <p:nvPicPr>
          <p:cNvPr id="113" name="Google Shape;113;p27"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2" name="TextBox 1">
            <a:extLst>
              <a:ext uri="{FF2B5EF4-FFF2-40B4-BE49-F238E27FC236}">
                <a16:creationId xmlns:a16="http://schemas.microsoft.com/office/drawing/2014/main" id="{23A56C9D-5F71-98A2-CBE1-2EA894A3A588}"/>
              </a:ext>
            </a:extLst>
          </p:cNvPr>
          <p:cNvSpPr txBox="1"/>
          <p:nvPr/>
        </p:nvSpPr>
        <p:spPr>
          <a:xfrm>
            <a:off x="159800" y="1368250"/>
            <a:ext cx="8868725" cy="2800767"/>
          </a:xfrm>
          <a:prstGeom prst="rect">
            <a:avLst/>
          </a:prstGeom>
          <a:noFill/>
        </p:spPr>
        <p:txBody>
          <a:bodyPr wrap="square" rtlCol="0">
            <a:spAutoFit/>
          </a:bodyPr>
          <a:lstStyle/>
          <a:p>
            <a:pPr algn="just"/>
            <a:r>
              <a:rPr lang="en-US" sz="1600" dirty="0" err="1">
                <a:solidFill>
                  <a:srgbClr val="595959"/>
                </a:solidFill>
                <a:latin typeface="Garamond" panose="02020404030301010803" pitchFamily="18" charset="0"/>
              </a:rPr>
              <a:t>SmartMess</a:t>
            </a:r>
            <a:r>
              <a:rPr lang="en-US" sz="1600" dirty="0">
                <a:solidFill>
                  <a:srgbClr val="595959"/>
                </a:solidFill>
                <a:latin typeface="Garamond" panose="02020404030301010803" pitchFamily="18" charset="0"/>
              </a:rPr>
              <a:t> is an intelligent mess management system designed to improve food quality, reduce wastage, and enhance the student dining experience using real-time data. The primary aim of the project is to analyze crowd levels in the mess by comparing live attendance with available seating capacity and predict the best time for students to have their meals. This helps avoid overcrowding, ensures smoother meal distribution, and prevents sudden high demand that often degrades food quality.</a:t>
            </a:r>
          </a:p>
          <a:p>
            <a:pPr algn="just"/>
            <a:endParaRPr lang="en-US" sz="1600" dirty="0">
              <a:solidFill>
                <a:srgbClr val="595959"/>
              </a:solidFill>
              <a:latin typeface="Garamond" panose="02020404030301010803" pitchFamily="18" charset="0"/>
            </a:endParaRPr>
          </a:p>
          <a:p>
            <a:pPr algn="just"/>
            <a:r>
              <a:rPr lang="en-US" sz="1600" dirty="0">
                <a:solidFill>
                  <a:srgbClr val="595959"/>
                </a:solidFill>
                <a:latin typeface="Garamond" panose="02020404030301010803" pitchFamily="18" charset="0"/>
              </a:rPr>
              <a:t>In addition, </a:t>
            </a:r>
            <a:r>
              <a:rPr lang="en-US" sz="1600" dirty="0" err="1">
                <a:solidFill>
                  <a:srgbClr val="595959"/>
                </a:solidFill>
                <a:latin typeface="Garamond" panose="02020404030301010803" pitchFamily="18" charset="0"/>
              </a:rPr>
              <a:t>SmartMess</a:t>
            </a:r>
            <a:r>
              <a:rPr lang="en-US" sz="1600" dirty="0">
                <a:solidFill>
                  <a:srgbClr val="595959"/>
                </a:solidFill>
                <a:latin typeface="Garamond" panose="02020404030301010803" pitchFamily="18" charset="0"/>
              </a:rPr>
              <a:t> enables students to provide food feedback, helping mess authorities continuously improve meal quality. The provided constructive and meal-specific feedback allows the mess to prepare food more accurately and significantly reduce wastage. Daily menus can be created and displayed digitally for easy access. Overall, </a:t>
            </a:r>
            <a:r>
              <a:rPr lang="en-US" sz="1600" dirty="0" err="1">
                <a:solidFill>
                  <a:srgbClr val="595959"/>
                </a:solidFill>
                <a:latin typeface="Garamond" panose="02020404030301010803" pitchFamily="18" charset="0"/>
              </a:rPr>
              <a:t>SmartMess</a:t>
            </a:r>
            <a:r>
              <a:rPr lang="en-US" sz="1600" dirty="0">
                <a:solidFill>
                  <a:srgbClr val="595959"/>
                </a:solidFill>
                <a:latin typeface="Garamond" panose="02020404030301010803" pitchFamily="18" charset="0"/>
              </a:rPr>
              <a:t> creates a more efficient, transparent, and sustainable mess ecosystem for both students and managers.</a:t>
            </a:r>
            <a:endParaRPr lang="en-IN" sz="1600" dirty="0">
              <a:solidFill>
                <a:srgbClr val="595959"/>
              </a:solidFill>
              <a:latin typeface="Garamond" panose="02020404030301010803"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8"/>
          <p:cNvSpPr txBox="1"/>
          <p:nvPr/>
        </p:nvSpPr>
        <p:spPr>
          <a:xfrm>
            <a:off x="183250" y="818550"/>
            <a:ext cx="8784300" cy="987948"/>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Opportunities</a:t>
            </a:r>
            <a:endParaRPr sz="1800" b="1" i="0" u="none" strike="noStrike" cap="none" dirty="0">
              <a:solidFill>
                <a:srgbClr val="434343"/>
              </a:solidFill>
              <a:latin typeface="Google Sans"/>
              <a:ea typeface="Google Sans"/>
              <a:cs typeface="Google Sans"/>
              <a:sym typeface="Google Sans"/>
            </a:endParaRPr>
          </a:p>
          <a:p>
            <a:pPr marL="914400" marR="0" lvl="1" indent="-342900" algn="l" rtl="0">
              <a:lnSpc>
                <a:spcPct val="115000"/>
              </a:lnSpc>
              <a:spcBef>
                <a:spcPts val="0"/>
              </a:spcBef>
              <a:spcAft>
                <a:spcPts val="0"/>
              </a:spcAft>
              <a:buClr>
                <a:srgbClr val="434343"/>
              </a:buClr>
              <a:buSzPts val="1800"/>
              <a:buFont typeface="Google Sans"/>
              <a:buAutoNum type="alphaLcPeriod"/>
            </a:pPr>
            <a:r>
              <a:rPr lang="en-GB" sz="1800" i="0" u="none" strike="noStrike" cap="none" dirty="0">
                <a:solidFill>
                  <a:srgbClr val="434343"/>
                </a:solidFill>
                <a:latin typeface="Google Sans"/>
                <a:ea typeface="Google Sans"/>
                <a:cs typeface="Google Sans"/>
                <a:sym typeface="Google Sans"/>
              </a:rPr>
              <a:t>How different is it from any of the other existing ideas?</a:t>
            </a:r>
            <a:endParaRPr sz="1800" i="0" u="none" strike="noStrike" cap="none" dirty="0">
              <a:solidFill>
                <a:srgbClr val="434343"/>
              </a:solidFill>
              <a:latin typeface="Google Sans"/>
              <a:ea typeface="Google Sans"/>
              <a:cs typeface="Google Sans"/>
              <a:sym typeface="Google Sans"/>
            </a:endParaRPr>
          </a:p>
        </p:txBody>
      </p:sp>
      <p:pic>
        <p:nvPicPr>
          <p:cNvPr id="119" name="Google Shape;119;p28"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3" name="Text Placeholder 2">
            <a:extLst>
              <a:ext uri="{FF2B5EF4-FFF2-40B4-BE49-F238E27FC236}">
                <a16:creationId xmlns:a16="http://schemas.microsoft.com/office/drawing/2014/main" id="{FCB92401-4ADD-0CD1-DC36-6061924F6491}"/>
              </a:ext>
            </a:extLst>
          </p:cNvPr>
          <p:cNvSpPr>
            <a:spLocks noGrp="1"/>
          </p:cNvSpPr>
          <p:nvPr>
            <p:ph type="body" idx="1"/>
          </p:nvPr>
        </p:nvSpPr>
        <p:spPr>
          <a:xfrm>
            <a:off x="921834" y="1568604"/>
            <a:ext cx="7642303" cy="3266906"/>
          </a:xfrm>
        </p:spPr>
        <p:txBody>
          <a:bodyPr>
            <a:normAutofit/>
          </a:bodyPr>
          <a:lstStyle/>
          <a:p>
            <a:pPr algn="just">
              <a:lnSpc>
                <a:spcPct val="150000"/>
              </a:lnSpc>
            </a:pPr>
            <a:r>
              <a:rPr lang="en-IN" sz="1600" dirty="0">
                <a:latin typeface="Garamond" panose="02020404030301010803" pitchFamily="18" charset="0"/>
              </a:rPr>
              <a:t>Our idea of </a:t>
            </a:r>
            <a:r>
              <a:rPr lang="en-IN" sz="1600" dirty="0" err="1">
                <a:latin typeface="Garamond" panose="02020404030301010803" pitchFamily="18" charset="0"/>
              </a:rPr>
              <a:t>SmartMess</a:t>
            </a:r>
            <a:r>
              <a:rPr lang="en-IN" sz="1600" dirty="0">
                <a:latin typeface="Garamond" panose="02020404030301010803" pitchFamily="18" charset="0"/>
              </a:rPr>
              <a:t> is different because it is a Data-Driven Solution, It predicts the crowd for next 15 minutes, using a simple Regression model, thus providing students an optimum time to go to the mess and prevent over-crowding problems.</a:t>
            </a:r>
          </a:p>
          <a:p>
            <a:pPr algn="just">
              <a:lnSpc>
                <a:spcPct val="150000"/>
              </a:lnSpc>
            </a:pPr>
            <a:r>
              <a:rPr lang="en-IN" sz="1600" dirty="0" err="1">
                <a:latin typeface="Garamond" panose="02020404030301010803" pitchFamily="18" charset="0"/>
              </a:rPr>
              <a:t>SmartMess</a:t>
            </a:r>
            <a:r>
              <a:rPr lang="en-IN" sz="1600" dirty="0">
                <a:latin typeface="Garamond" panose="02020404030301010803" pitchFamily="18" charset="0"/>
              </a:rPr>
              <a:t>, is not just a plain review system meant for increasing mess quality, but a comprehensive solution that integrates major aspects to </a:t>
            </a:r>
            <a:r>
              <a:rPr lang="en-IN" sz="1600" dirty="0" err="1">
                <a:latin typeface="Garamond" panose="02020404030301010803" pitchFamily="18" charset="0"/>
              </a:rPr>
              <a:t>adress</a:t>
            </a:r>
            <a:r>
              <a:rPr lang="en-IN" sz="1600" dirty="0">
                <a:latin typeface="Garamond" panose="02020404030301010803" pitchFamily="18" charset="0"/>
              </a:rPr>
              <a:t> the problems of students, regarding over-crowding, food quality with a sophisticated feedback system, and a beginner friendly UI</a:t>
            </a:r>
            <a:r>
              <a:rPr lang="en-IN" dirty="0">
                <a:latin typeface="Garamond" panose="02020404030301010803" pitchFamily="18" charset="0"/>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1959D0D8-431F-DD58-F715-72ECEA452ACA}"/>
            </a:ext>
          </a:extLst>
        </p:cNvPr>
        <p:cNvGrpSpPr/>
        <p:nvPr/>
      </p:nvGrpSpPr>
      <p:grpSpPr>
        <a:xfrm>
          <a:off x="0" y="0"/>
          <a:ext cx="0" cy="0"/>
          <a:chOff x="0" y="0"/>
          <a:chExt cx="0" cy="0"/>
        </a:xfrm>
      </p:grpSpPr>
      <p:sp>
        <p:nvSpPr>
          <p:cNvPr id="118" name="Google Shape;118;p28">
            <a:extLst>
              <a:ext uri="{FF2B5EF4-FFF2-40B4-BE49-F238E27FC236}">
                <a16:creationId xmlns:a16="http://schemas.microsoft.com/office/drawing/2014/main" id="{4EF87E97-CFA5-FF1B-61AB-58F0F4B52E96}"/>
              </a:ext>
            </a:extLst>
          </p:cNvPr>
          <p:cNvSpPr txBox="1"/>
          <p:nvPr/>
        </p:nvSpPr>
        <p:spPr>
          <a:xfrm>
            <a:off x="183250" y="818550"/>
            <a:ext cx="8784300" cy="987948"/>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Opportunities</a:t>
            </a:r>
            <a:endParaRPr sz="1800" b="1" i="0" u="none" strike="noStrike" cap="none" dirty="0">
              <a:solidFill>
                <a:srgbClr val="434343"/>
              </a:solidFill>
              <a:latin typeface="Google Sans"/>
              <a:ea typeface="Google Sans"/>
              <a:cs typeface="Google Sans"/>
              <a:sym typeface="Google Sans"/>
            </a:endParaRPr>
          </a:p>
          <a:p>
            <a:pPr marL="914400" lvl="1" indent="-342900">
              <a:lnSpc>
                <a:spcPct val="115000"/>
              </a:lnSpc>
              <a:buClr>
                <a:srgbClr val="434343"/>
              </a:buClr>
              <a:buSzPts val="1800"/>
              <a:buFont typeface="+mj-lt"/>
              <a:buAutoNum type="alphaLcPeriod" startAt="2"/>
            </a:pPr>
            <a:r>
              <a:rPr lang="en-US" sz="1800" dirty="0">
                <a:latin typeface="Google Sans" panose="020B0604020202020204" charset="0"/>
                <a:ea typeface="Google Sans" panose="020B0604020202020204" charset="0"/>
                <a:cs typeface="Google Sans" panose="020B0604020202020204" charset="0"/>
              </a:rPr>
              <a:t>How will it be able to solve the problem</a:t>
            </a:r>
            <a:r>
              <a:rPr lang="en-GB" sz="1800" i="0" u="none" strike="noStrike" cap="none" dirty="0">
                <a:solidFill>
                  <a:srgbClr val="434343"/>
                </a:solidFill>
                <a:latin typeface="Google Sans" panose="020B0604020202020204" charset="0"/>
                <a:ea typeface="Google Sans" panose="020B0604020202020204" charset="0"/>
                <a:cs typeface="Google Sans" panose="020B0604020202020204" charset="0"/>
                <a:sym typeface="Google Sans"/>
              </a:rPr>
              <a:t>?</a:t>
            </a:r>
            <a:endParaRPr sz="1800" i="0" u="none" strike="noStrike" cap="none" dirty="0">
              <a:solidFill>
                <a:srgbClr val="434343"/>
              </a:solidFill>
              <a:latin typeface="Google Sans" panose="020B0604020202020204" charset="0"/>
              <a:ea typeface="Google Sans" panose="020B0604020202020204" charset="0"/>
              <a:cs typeface="Google Sans" panose="020B0604020202020204" charset="0"/>
              <a:sym typeface="Google Sans"/>
            </a:endParaRPr>
          </a:p>
        </p:txBody>
      </p:sp>
      <p:pic>
        <p:nvPicPr>
          <p:cNvPr id="119" name="Google Shape;119;p28" title="Group 2200185.png">
            <a:extLst>
              <a:ext uri="{FF2B5EF4-FFF2-40B4-BE49-F238E27FC236}">
                <a16:creationId xmlns:a16="http://schemas.microsoft.com/office/drawing/2014/main" id="{77B26D2A-DA03-C300-EC59-492A78C095AD}"/>
              </a:ext>
            </a:extLst>
          </p:cNvPr>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3" name="Text Placeholder 2">
            <a:extLst>
              <a:ext uri="{FF2B5EF4-FFF2-40B4-BE49-F238E27FC236}">
                <a16:creationId xmlns:a16="http://schemas.microsoft.com/office/drawing/2014/main" id="{816DF700-3D4B-315E-6C28-2A0FFA6052C7}"/>
              </a:ext>
            </a:extLst>
          </p:cNvPr>
          <p:cNvSpPr>
            <a:spLocks noGrp="1"/>
          </p:cNvSpPr>
          <p:nvPr>
            <p:ph type="body" idx="1"/>
          </p:nvPr>
        </p:nvSpPr>
        <p:spPr>
          <a:xfrm>
            <a:off x="921834" y="1568604"/>
            <a:ext cx="7642303" cy="3266906"/>
          </a:xfrm>
        </p:spPr>
        <p:txBody>
          <a:bodyPr>
            <a:normAutofit/>
          </a:bodyPr>
          <a:lstStyle/>
          <a:p>
            <a:pPr algn="just">
              <a:lnSpc>
                <a:spcPct val="150000"/>
              </a:lnSpc>
            </a:pPr>
            <a:r>
              <a:rPr lang="en-IN" sz="1600" dirty="0" err="1">
                <a:latin typeface="Garamond" panose="02020404030301010803" pitchFamily="18" charset="0"/>
              </a:rPr>
              <a:t>SmartMess</a:t>
            </a:r>
            <a:r>
              <a:rPr lang="en-IN" sz="1600" dirty="0">
                <a:latin typeface="Garamond" panose="02020404030301010803" pitchFamily="18" charset="0"/>
              </a:rPr>
              <a:t> solves the problem of overcrowding in a very unique way. It does so by collecting the data for the number of students going inside the mess in a slot of 15 minutes, and using the Machine Learning algorithm for that specific mess and slot, it trains the model using that data.</a:t>
            </a:r>
          </a:p>
          <a:p>
            <a:pPr algn="just">
              <a:lnSpc>
                <a:spcPct val="150000"/>
              </a:lnSpc>
            </a:pPr>
            <a:r>
              <a:rPr lang="en-IN" sz="1600" dirty="0">
                <a:latin typeface="Garamond" panose="02020404030301010803" pitchFamily="18" charset="0"/>
              </a:rPr>
              <a:t>It makes use of this trained model to predict the crowd levels for next 15 minutes slot, thus effectively showing the “optimum” timing for mess-visit, and reducing the chances of over-crowding at mess. </a:t>
            </a:r>
          </a:p>
        </p:txBody>
      </p:sp>
    </p:spTree>
    <p:extLst>
      <p:ext uri="{BB962C8B-B14F-4D97-AF65-F5344CB8AC3E}">
        <p14:creationId xmlns:p14="http://schemas.microsoft.com/office/powerpoint/2010/main" val="1804002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p:nvPr/>
        </p:nvSpPr>
        <p:spPr>
          <a:xfrm>
            <a:off x="222600" y="657717"/>
            <a:ext cx="8698800" cy="54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List of features offered by the solution</a:t>
            </a:r>
            <a:endParaRPr sz="1800" b="1" i="0" u="none" strike="noStrike" cap="none" dirty="0">
              <a:solidFill>
                <a:srgbClr val="434343"/>
              </a:solidFill>
              <a:latin typeface="Google Sans"/>
              <a:ea typeface="Google Sans"/>
              <a:cs typeface="Google Sans"/>
              <a:sym typeface="Google Sans"/>
            </a:endParaRPr>
          </a:p>
        </p:txBody>
      </p:sp>
      <p:pic>
        <p:nvPicPr>
          <p:cNvPr id="125" name="Google Shape;125;p29"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4" name="Text Placeholder 3">
            <a:extLst>
              <a:ext uri="{FF2B5EF4-FFF2-40B4-BE49-F238E27FC236}">
                <a16:creationId xmlns:a16="http://schemas.microsoft.com/office/drawing/2014/main" id="{27110B15-D422-F6A2-31B9-BC6AC3B481B2}"/>
              </a:ext>
            </a:extLst>
          </p:cNvPr>
          <p:cNvSpPr>
            <a:spLocks noGrp="1"/>
          </p:cNvSpPr>
          <p:nvPr>
            <p:ph type="body" idx="1"/>
          </p:nvPr>
        </p:nvSpPr>
        <p:spPr>
          <a:xfrm>
            <a:off x="311700" y="862362"/>
            <a:ext cx="8520600" cy="4281138"/>
          </a:xfrm>
        </p:spPr>
        <p:txBody>
          <a:bodyPr anchor="ctr">
            <a:normAutofit/>
          </a:bodyPr>
          <a:lstStyle/>
          <a:p>
            <a:pPr marL="514350" indent="-400050" algn="just">
              <a:lnSpc>
                <a:spcPct val="160000"/>
              </a:lnSpc>
              <a:buFont typeface="+mj-lt"/>
              <a:buAutoNum type="arabicPeriod"/>
            </a:pPr>
            <a:r>
              <a:rPr lang="en-US" sz="1700" dirty="0">
                <a:solidFill>
                  <a:srgbClr val="595959"/>
                </a:solidFill>
                <a:latin typeface="Garamond" panose="02020404030301010803" pitchFamily="18" charset="0"/>
              </a:rPr>
              <a:t>Attendance Marker</a:t>
            </a:r>
          </a:p>
          <a:p>
            <a:pPr marL="971550" lvl="1" indent="-400050" algn="just">
              <a:lnSpc>
                <a:spcPct val="150000"/>
              </a:lnSpc>
              <a:buFont typeface="+mj-lt"/>
              <a:buAutoNum type="arabicPeriod"/>
            </a:pPr>
            <a:r>
              <a:rPr lang="en-US" sz="1500" dirty="0">
                <a:solidFill>
                  <a:srgbClr val="595959"/>
                </a:solidFill>
                <a:latin typeface="Garamond" panose="02020404030301010803" pitchFamily="18" charset="0"/>
              </a:rPr>
              <a:t>Students can mark attendance via a QR Code generated by Manager. This QR code is valid for a period of 15 minutes Slot only and can be generated.</a:t>
            </a:r>
          </a:p>
          <a:p>
            <a:pPr marL="971550" lvl="1" indent="-400050" algn="just">
              <a:lnSpc>
                <a:spcPct val="150000"/>
              </a:lnSpc>
              <a:buFont typeface="+mj-lt"/>
              <a:buAutoNum type="arabicPeriod"/>
            </a:pPr>
            <a:r>
              <a:rPr lang="en-US" sz="1500" dirty="0">
                <a:solidFill>
                  <a:srgbClr val="595959"/>
                </a:solidFill>
                <a:latin typeface="Garamond" panose="02020404030301010803" pitchFamily="18" charset="0"/>
              </a:rPr>
              <a:t>However, in case there is some problem in marking the attendance by QR, a manual Attendance marker is also setup</a:t>
            </a:r>
          </a:p>
          <a:p>
            <a:pPr marL="971550" lvl="1" indent="-400050" algn="just">
              <a:lnSpc>
                <a:spcPct val="150000"/>
              </a:lnSpc>
              <a:buFont typeface="+mj-lt"/>
              <a:buAutoNum type="arabicPeriod"/>
            </a:pPr>
            <a:r>
              <a:rPr lang="en-US" sz="1500" dirty="0">
                <a:solidFill>
                  <a:srgbClr val="595959"/>
                </a:solidFill>
                <a:latin typeface="Garamond" panose="02020404030301010803" pitchFamily="18" charset="0"/>
              </a:rPr>
              <a:t>This feature ensures </a:t>
            </a:r>
            <a:r>
              <a:rPr lang="en-US" sz="1500" b="1" dirty="0">
                <a:solidFill>
                  <a:srgbClr val="595959"/>
                </a:solidFill>
                <a:latin typeface="Garamond" panose="02020404030301010803" pitchFamily="18" charset="0"/>
              </a:rPr>
              <a:t>Mess isolation </a:t>
            </a:r>
            <a:r>
              <a:rPr lang="en-US" sz="1500" dirty="0">
                <a:solidFill>
                  <a:srgbClr val="595959"/>
                </a:solidFill>
                <a:latin typeface="Garamond" panose="02020404030301010803" pitchFamily="18" charset="0"/>
              </a:rPr>
              <a:t>(</a:t>
            </a:r>
            <a:r>
              <a:rPr lang="en-US" sz="1500" dirty="0" err="1">
                <a:solidFill>
                  <a:srgbClr val="595959"/>
                </a:solidFill>
                <a:latin typeface="Garamond" panose="02020404030301010803" pitchFamily="18" charset="0"/>
              </a:rPr>
              <a:t>eg</a:t>
            </a:r>
            <a:r>
              <a:rPr lang="en-US" sz="1500" dirty="0">
                <a:solidFill>
                  <a:srgbClr val="595959"/>
                </a:solidFill>
                <a:latin typeface="Garamond" panose="02020404030301010803" pitchFamily="18" charset="0"/>
              </a:rPr>
              <a:t>, attendance marked by student of alder mess doesn’t show up in oak’s manager Analytics)</a:t>
            </a:r>
          </a:p>
          <a:p>
            <a:pPr marL="971550" lvl="1" indent="-400050" algn="just">
              <a:lnSpc>
                <a:spcPct val="150000"/>
              </a:lnSpc>
              <a:buFont typeface="+mj-lt"/>
              <a:buAutoNum type="arabicPeriod"/>
            </a:pPr>
            <a:r>
              <a:rPr lang="en-US" sz="1500" dirty="0">
                <a:solidFill>
                  <a:srgbClr val="595959"/>
                </a:solidFill>
                <a:latin typeface="Garamond" panose="02020404030301010803" pitchFamily="18" charset="0"/>
              </a:rPr>
              <a:t>This is achieved by creating an Authentication service, and having different login pages and UI for both students and Managers</a:t>
            </a:r>
          </a:p>
          <a:p>
            <a:pPr marL="971550" lvl="1" indent="-400050" algn="just">
              <a:lnSpc>
                <a:spcPct val="150000"/>
              </a:lnSpc>
              <a:buFont typeface="+mj-lt"/>
              <a:buAutoNum type="arabicPeriod"/>
            </a:pPr>
            <a:r>
              <a:rPr lang="en-US" sz="1500" dirty="0">
                <a:solidFill>
                  <a:srgbClr val="595959"/>
                </a:solidFill>
                <a:latin typeface="Garamond" panose="02020404030301010803" pitchFamily="18" charset="0"/>
              </a:rPr>
              <a:t>This attendance can be used as a counter for students inside the mess (for a period of 15 minutes), and perform Analytics and ML crowd predictions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37"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3" name="Text Placeholder 2">
            <a:extLst>
              <a:ext uri="{FF2B5EF4-FFF2-40B4-BE49-F238E27FC236}">
                <a16:creationId xmlns:a16="http://schemas.microsoft.com/office/drawing/2014/main" id="{4A407870-F1F7-4EA9-6FB0-3B4C41428FF1}"/>
              </a:ext>
            </a:extLst>
          </p:cNvPr>
          <p:cNvSpPr>
            <a:spLocks noGrp="1"/>
          </p:cNvSpPr>
          <p:nvPr>
            <p:ph type="body" idx="1"/>
          </p:nvPr>
        </p:nvSpPr>
        <p:spPr>
          <a:xfrm>
            <a:off x="311700" y="821151"/>
            <a:ext cx="8520600" cy="3163551"/>
          </a:xfrm>
        </p:spPr>
        <p:txBody>
          <a:bodyPr anchor="ctr">
            <a:normAutofit/>
          </a:bodyPr>
          <a:lstStyle/>
          <a:p>
            <a:pPr marL="514350" indent="-400050" algn="just">
              <a:lnSpc>
                <a:spcPct val="160000"/>
              </a:lnSpc>
              <a:buFont typeface="+mj-lt"/>
              <a:buAutoNum type="arabicPeriod" startAt="2"/>
            </a:pPr>
            <a:r>
              <a:rPr lang="en-US" sz="1700" dirty="0">
                <a:solidFill>
                  <a:srgbClr val="595959"/>
                </a:solidFill>
                <a:latin typeface="Garamond" panose="02020404030301010803" pitchFamily="18" charset="0"/>
              </a:rPr>
              <a:t>Crowd Prediction</a:t>
            </a:r>
          </a:p>
          <a:p>
            <a:pPr marL="971550" lvl="1" indent="-400050" algn="just">
              <a:lnSpc>
                <a:spcPct val="160000"/>
              </a:lnSpc>
              <a:buFont typeface="+mj-lt"/>
              <a:buAutoNum type="arabicPeriod"/>
            </a:pPr>
            <a:r>
              <a:rPr lang="en-US" sz="1500" dirty="0">
                <a:solidFill>
                  <a:srgbClr val="595959"/>
                </a:solidFill>
                <a:latin typeface="Garamond" panose="02020404030301010803" pitchFamily="18" charset="0"/>
              </a:rPr>
              <a:t>The ML model incorporated performs crowd prediction in the interval of every 15 minutes, using the data collected by marking attendance in that period</a:t>
            </a:r>
          </a:p>
          <a:p>
            <a:pPr marL="971550" lvl="1" indent="-400050" algn="just">
              <a:lnSpc>
                <a:spcPct val="160000"/>
              </a:lnSpc>
              <a:buFont typeface="+mj-lt"/>
              <a:buAutoNum type="arabicPeriod"/>
            </a:pPr>
            <a:r>
              <a:rPr lang="en-US" sz="1500" dirty="0">
                <a:solidFill>
                  <a:srgbClr val="595959"/>
                </a:solidFill>
                <a:latin typeface="Garamond" panose="02020404030301010803" pitchFamily="18" charset="0"/>
              </a:rPr>
              <a:t>The predicted crowd level is shown in student’s UI indicating the “best” time for Mess visit</a:t>
            </a:r>
          </a:p>
          <a:p>
            <a:pPr marL="971550" lvl="1" indent="-400050" algn="just">
              <a:lnSpc>
                <a:spcPct val="160000"/>
              </a:lnSpc>
              <a:buFont typeface="+mj-lt"/>
              <a:buAutoNum type="arabicPeriod"/>
            </a:pPr>
            <a:r>
              <a:rPr lang="en-US" sz="1500" dirty="0">
                <a:solidFill>
                  <a:srgbClr val="595959"/>
                </a:solidFill>
                <a:latin typeface="Garamond" panose="02020404030301010803" pitchFamily="18" charset="0"/>
              </a:rPr>
              <a:t>The underlying logic is optimized so that the predictions are available for “mess-open” timings only.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a:extLst>
            <a:ext uri="{FF2B5EF4-FFF2-40B4-BE49-F238E27FC236}">
              <a16:creationId xmlns:a16="http://schemas.microsoft.com/office/drawing/2014/main" id="{01AA39F9-CD08-D39E-D956-36D08C8D14AC}"/>
            </a:ext>
          </a:extLst>
        </p:cNvPr>
        <p:cNvGrpSpPr/>
        <p:nvPr/>
      </p:nvGrpSpPr>
      <p:grpSpPr>
        <a:xfrm>
          <a:off x="0" y="0"/>
          <a:ext cx="0" cy="0"/>
          <a:chOff x="0" y="0"/>
          <a:chExt cx="0" cy="0"/>
        </a:xfrm>
      </p:grpSpPr>
      <p:pic>
        <p:nvPicPr>
          <p:cNvPr id="172" name="Google Shape;172;p37" title="Group 2200185.png">
            <a:extLst>
              <a:ext uri="{FF2B5EF4-FFF2-40B4-BE49-F238E27FC236}">
                <a16:creationId xmlns:a16="http://schemas.microsoft.com/office/drawing/2014/main" id="{7E2B90B7-B26C-9CB9-AA43-6304EC728402}"/>
              </a:ext>
            </a:extLst>
          </p:cNvPr>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3" name="Text Placeholder 2">
            <a:extLst>
              <a:ext uri="{FF2B5EF4-FFF2-40B4-BE49-F238E27FC236}">
                <a16:creationId xmlns:a16="http://schemas.microsoft.com/office/drawing/2014/main" id="{6E73D5FC-31EB-5D96-BE60-A34C5A2A2223}"/>
              </a:ext>
            </a:extLst>
          </p:cNvPr>
          <p:cNvSpPr>
            <a:spLocks noGrp="1"/>
          </p:cNvSpPr>
          <p:nvPr>
            <p:ph type="body" idx="1"/>
          </p:nvPr>
        </p:nvSpPr>
        <p:spPr>
          <a:xfrm>
            <a:off x="311700" y="174175"/>
            <a:ext cx="8520600" cy="4866176"/>
          </a:xfrm>
        </p:spPr>
        <p:txBody>
          <a:bodyPr anchor="ctr">
            <a:normAutofit/>
          </a:bodyPr>
          <a:lstStyle/>
          <a:p>
            <a:pPr marL="514350" indent="-400050" algn="just">
              <a:lnSpc>
                <a:spcPct val="160000"/>
              </a:lnSpc>
              <a:buFont typeface="+mj-lt"/>
              <a:buAutoNum type="arabicPeriod" startAt="3"/>
            </a:pPr>
            <a:r>
              <a:rPr lang="en-US" sz="1700" dirty="0">
                <a:solidFill>
                  <a:srgbClr val="595959"/>
                </a:solidFill>
                <a:latin typeface="Garamond" panose="02020404030301010803" pitchFamily="18" charset="0"/>
              </a:rPr>
              <a:t>Review System</a:t>
            </a:r>
          </a:p>
          <a:p>
            <a:pPr marL="971550" lvl="1" indent="-400050" algn="just">
              <a:lnSpc>
                <a:spcPct val="160000"/>
              </a:lnSpc>
              <a:buFont typeface="+mj-lt"/>
              <a:buAutoNum type="arabicPeriod"/>
            </a:pPr>
            <a:r>
              <a:rPr lang="en-US" dirty="0">
                <a:solidFill>
                  <a:srgbClr val="595959"/>
                </a:solidFill>
                <a:latin typeface="Garamond" panose="02020404030301010803" pitchFamily="18" charset="0"/>
              </a:rPr>
              <a:t>A separate, independent and anonymous review system is integrated</a:t>
            </a:r>
          </a:p>
          <a:p>
            <a:pPr marL="971550" lvl="1" indent="-400050" algn="just">
              <a:lnSpc>
                <a:spcPct val="160000"/>
              </a:lnSpc>
              <a:buFont typeface="+mj-lt"/>
              <a:buAutoNum type="arabicPeriod"/>
            </a:pPr>
            <a:r>
              <a:rPr lang="en-US" dirty="0">
                <a:solidFill>
                  <a:srgbClr val="595959"/>
                </a:solidFill>
                <a:latin typeface="Garamond" panose="02020404030301010803" pitchFamily="18" charset="0"/>
              </a:rPr>
              <a:t>Students can give reviews for that specific slot of mess (Breakfast, Lunch, Dinner), which will be displayed on the Analytics section of Manager’s UI</a:t>
            </a:r>
          </a:p>
          <a:p>
            <a:pPr marL="971550" lvl="1" indent="-400050" algn="just">
              <a:lnSpc>
                <a:spcPct val="160000"/>
              </a:lnSpc>
              <a:buFont typeface="+mj-lt"/>
              <a:buAutoNum type="arabicPeriod"/>
            </a:pPr>
            <a:r>
              <a:rPr lang="en-US" dirty="0">
                <a:solidFill>
                  <a:srgbClr val="595959"/>
                </a:solidFill>
                <a:latin typeface="Garamond" panose="02020404030301010803" pitchFamily="18" charset="0"/>
              </a:rPr>
              <a:t>The review will be anonymous and the underlying logic Ensures there is </a:t>
            </a:r>
            <a:r>
              <a:rPr lang="en-US" b="1" dirty="0">
                <a:solidFill>
                  <a:srgbClr val="595959"/>
                </a:solidFill>
                <a:latin typeface="Garamond" panose="02020404030301010803" pitchFamily="18" charset="0"/>
              </a:rPr>
              <a:t>Mess Isolation</a:t>
            </a:r>
            <a:r>
              <a:rPr lang="en-US" dirty="0">
                <a:solidFill>
                  <a:srgbClr val="595959"/>
                </a:solidFill>
                <a:latin typeface="Garamond" panose="02020404030301010803" pitchFamily="18" charset="0"/>
              </a:rPr>
              <a:t>.</a:t>
            </a:r>
          </a:p>
          <a:p>
            <a:pPr marL="514350" indent="-400050" algn="just">
              <a:lnSpc>
                <a:spcPct val="160000"/>
              </a:lnSpc>
              <a:buFont typeface="+mj-lt"/>
              <a:buAutoNum type="arabicPeriod" startAt="3"/>
            </a:pPr>
            <a:r>
              <a:rPr lang="en-US" sz="1700" dirty="0">
                <a:solidFill>
                  <a:srgbClr val="595959"/>
                </a:solidFill>
                <a:latin typeface="Garamond" panose="02020404030301010803" pitchFamily="18" charset="0"/>
              </a:rPr>
              <a:t>Menu Creation</a:t>
            </a:r>
          </a:p>
          <a:p>
            <a:pPr marL="971550" lvl="1" indent="-400050" algn="just">
              <a:lnSpc>
                <a:spcPct val="160000"/>
              </a:lnSpc>
              <a:buFont typeface="+mj-lt"/>
              <a:buAutoNum type="arabicPeriod"/>
            </a:pPr>
            <a:r>
              <a:rPr lang="en-US" dirty="0">
                <a:solidFill>
                  <a:srgbClr val="595959"/>
                </a:solidFill>
                <a:latin typeface="Garamond" panose="02020404030301010803" pitchFamily="18" charset="0"/>
              </a:rPr>
              <a:t>The Managers can create the menu for specific slot of the day (Breakfast, Lunch, Dinner)</a:t>
            </a:r>
          </a:p>
          <a:p>
            <a:pPr marL="971550" lvl="1" indent="-400050" algn="just">
              <a:lnSpc>
                <a:spcPct val="160000"/>
              </a:lnSpc>
              <a:buFont typeface="+mj-lt"/>
              <a:buAutoNum type="arabicPeriod"/>
            </a:pPr>
            <a:r>
              <a:rPr lang="en-US" dirty="0">
                <a:solidFill>
                  <a:srgbClr val="595959"/>
                </a:solidFill>
                <a:latin typeface="Garamond" panose="02020404030301010803" pitchFamily="18" charset="0"/>
              </a:rPr>
              <a:t>This menu will be displayed on the student’s UI for that mess only, thus ensuring </a:t>
            </a:r>
            <a:r>
              <a:rPr lang="en-US" b="1" dirty="0">
                <a:solidFill>
                  <a:srgbClr val="595959"/>
                </a:solidFill>
                <a:latin typeface="Garamond" panose="02020404030301010803" pitchFamily="18" charset="0"/>
              </a:rPr>
              <a:t>Mess Isolation</a:t>
            </a:r>
          </a:p>
          <a:p>
            <a:pPr marL="971550" lvl="1" indent="-400050" algn="just">
              <a:lnSpc>
                <a:spcPct val="160000"/>
              </a:lnSpc>
              <a:buFont typeface="+mj-lt"/>
              <a:buAutoNum type="arabicPeriod"/>
            </a:pPr>
            <a:r>
              <a:rPr lang="en-US" dirty="0">
                <a:solidFill>
                  <a:srgbClr val="595959"/>
                </a:solidFill>
                <a:latin typeface="Garamond" panose="02020404030301010803" pitchFamily="18" charset="0"/>
              </a:rPr>
              <a:t>However, this feature is currently not integrated in the actual build of MVP, due to time restrictions</a:t>
            </a:r>
          </a:p>
        </p:txBody>
      </p:sp>
    </p:spTree>
    <p:extLst>
      <p:ext uri="{BB962C8B-B14F-4D97-AF65-F5344CB8AC3E}">
        <p14:creationId xmlns:p14="http://schemas.microsoft.com/office/powerpoint/2010/main" val="2940867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30"/>
          <p:cNvSpPr txBox="1"/>
          <p:nvPr/>
        </p:nvSpPr>
        <p:spPr>
          <a:xfrm>
            <a:off x="158825" y="855225"/>
            <a:ext cx="8784300" cy="112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dirty="0">
                <a:solidFill>
                  <a:srgbClr val="434343"/>
                </a:solidFill>
                <a:latin typeface="Google Sans"/>
                <a:ea typeface="Google Sans"/>
                <a:cs typeface="Google Sans"/>
                <a:sym typeface="Google Sans"/>
              </a:rPr>
              <a:t>Google </a:t>
            </a:r>
            <a:r>
              <a:rPr lang="en-GB" sz="1800" b="1" i="0" u="none" strike="noStrike" cap="none" dirty="0">
                <a:solidFill>
                  <a:srgbClr val="434343"/>
                </a:solidFill>
                <a:latin typeface="Google Sans"/>
                <a:ea typeface="Google Sans"/>
                <a:cs typeface="Google Sans"/>
                <a:sym typeface="Google Sans"/>
              </a:rPr>
              <a:t>Technologies used in the solution</a:t>
            </a:r>
            <a:endParaRPr sz="1200" b="1" i="0" u="none" strike="noStrike" cap="none" dirty="0">
              <a:solidFill>
                <a:srgbClr val="434343"/>
              </a:solidFill>
              <a:latin typeface="Google Sans"/>
              <a:ea typeface="Google Sans"/>
              <a:cs typeface="Google Sans"/>
              <a:sym typeface="Google Sans"/>
            </a:endParaRPr>
          </a:p>
        </p:txBody>
      </p:sp>
      <p:pic>
        <p:nvPicPr>
          <p:cNvPr id="131" name="Google Shape;131;p30"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3" name="Text Placeholder 2">
            <a:extLst>
              <a:ext uri="{FF2B5EF4-FFF2-40B4-BE49-F238E27FC236}">
                <a16:creationId xmlns:a16="http://schemas.microsoft.com/office/drawing/2014/main" id="{E0EAD3B1-B958-8F6D-ED82-21832DE33967}"/>
              </a:ext>
            </a:extLst>
          </p:cNvPr>
          <p:cNvSpPr>
            <a:spLocks noGrp="1"/>
          </p:cNvSpPr>
          <p:nvPr>
            <p:ph type="body" idx="1"/>
          </p:nvPr>
        </p:nvSpPr>
        <p:spPr>
          <a:xfrm>
            <a:off x="311700" y="1494262"/>
            <a:ext cx="8520600" cy="1501699"/>
          </a:xfrm>
        </p:spPr>
        <p:txBody>
          <a:bodyPr anchor="ctr">
            <a:normAutofit/>
          </a:bodyPr>
          <a:lstStyle/>
          <a:p>
            <a:r>
              <a:rPr lang="en-US" sz="1600" dirty="0">
                <a:latin typeface="Garamond" panose="02020404030301010803" pitchFamily="18" charset="0"/>
              </a:rPr>
              <a:t>Flutter and Dart (For Frontend UI)</a:t>
            </a:r>
          </a:p>
          <a:p>
            <a:r>
              <a:rPr lang="en-US" sz="1600" dirty="0">
                <a:latin typeface="Garamond" panose="02020404030301010803" pitchFamily="18" charset="0"/>
              </a:rPr>
              <a:t>TensorFlow (For ML Crowd Prediction Model)</a:t>
            </a:r>
          </a:p>
          <a:p>
            <a:r>
              <a:rPr lang="en-US" sz="1600" dirty="0">
                <a:latin typeface="Garamond" panose="02020404030301010803" pitchFamily="18" charset="0"/>
              </a:rPr>
              <a:t>Firebase Firestore (For Database)</a:t>
            </a:r>
          </a:p>
          <a:p>
            <a:r>
              <a:rPr lang="en-US" sz="1600" dirty="0">
                <a:latin typeface="Garamond" panose="02020404030301010803" pitchFamily="18" charset="0"/>
              </a:rPr>
              <a:t>Google Cloud, GCP (For Hosting)</a:t>
            </a:r>
          </a:p>
          <a:p>
            <a:endParaRPr lang="en-IN" sz="1600" dirty="0">
              <a:latin typeface="Garamond" panose="02020404030301010803" pitchFamily="18" charset="0"/>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360</TotalTime>
  <Words>1391</Words>
  <Application>Microsoft Office PowerPoint</Application>
  <PresentationFormat>On-screen Show (16:9)</PresentationFormat>
  <Paragraphs>118</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Garamond</vt:lpstr>
      <vt:lpstr>Google Sans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Aryan Sisodiya</dc:creator>
  <cp:lastModifiedBy>Aryan Sisodiya</cp:lastModifiedBy>
  <cp:revision>14</cp:revision>
  <dcterms:modified xsi:type="dcterms:W3CDTF">2025-12-27T10:15:20Z</dcterms:modified>
</cp:coreProperties>
</file>